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0"/>
  </p:notesMasterIdLst>
  <p:sldIdLst>
    <p:sldId id="256" r:id="rId2"/>
    <p:sldId id="323" r:id="rId3"/>
    <p:sldId id="316" r:id="rId4"/>
    <p:sldId id="322" r:id="rId5"/>
    <p:sldId id="257" r:id="rId6"/>
    <p:sldId id="360" r:id="rId7"/>
    <p:sldId id="361" r:id="rId8"/>
    <p:sldId id="362" r:id="rId9"/>
    <p:sldId id="371" r:id="rId10"/>
    <p:sldId id="359" r:id="rId11"/>
    <p:sldId id="372" r:id="rId12"/>
    <p:sldId id="373" r:id="rId13"/>
    <p:sldId id="364" r:id="rId14"/>
    <p:sldId id="374" r:id="rId15"/>
    <p:sldId id="365" r:id="rId16"/>
    <p:sldId id="366" r:id="rId17"/>
    <p:sldId id="377" r:id="rId18"/>
    <p:sldId id="375" r:id="rId19"/>
    <p:sldId id="376" r:id="rId20"/>
    <p:sldId id="367" r:id="rId21"/>
    <p:sldId id="378" r:id="rId22"/>
    <p:sldId id="379" r:id="rId23"/>
    <p:sldId id="368" r:id="rId24"/>
    <p:sldId id="380" r:id="rId25"/>
    <p:sldId id="381" r:id="rId26"/>
    <p:sldId id="369" r:id="rId27"/>
    <p:sldId id="370" r:id="rId28"/>
    <p:sldId id="382" r:id="rId29"/>
    <p:sldId id="363" r:id="rId30"/>
    <p:sldId id="383" r:id="rId31"/>
    <p:sldId id="387" r:id="rId32"/>
    <p:sldId id="384" r:id="rId33"/>
    <p:sldId id="388" r:id="rId34"/>
    <p:sldId id="385" r:id="rId35"/>
    <p:sldId id="389" r:id="rId36"/>
    <p:sldId id="386" r:id="rId37"/>
    <p:sldId id="320" r:id="rId38"/>
    <p:sldId id="390" r:id="rId3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60" d="100"/>
          <a:sy n="60" d="100"/>
        </p:scale>
        <p:origin x="114" y="-3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30/12/2013</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4.xml"/><Relationship Id="rId13" Type="http://schemas.openxmlformats.org/officeDocument/2006/relationships/slide" Target="../slides/slide26.xml"/><Relationship Id="rId18" Type="http://schemas.openxmlformats.org/officeDocument/2006/relationships/slide" Target="../slides/slide36.xml"/><Relationship Id="rId3" Type="http://schemas.openxmlformats.org/officeDocument/2006/relationships/slide" Target="../slides/slide3.xml"/><Relationship Id="rId7" Type="http://schemas.openxmlformats.org/officeDocument/2006/relationships/slide" Target="../slides/slide12.xml"/><Relationship Id="rId12" Type="http://schemas.openxmlformats.org/officeDocument/2006/relationships/slide" Target="../slides/slide25.xml"/><Relationship Id="rId17" Type="http://schemas.openxmlformats.org/officeDocument/2006/relationships/slide" Target="../slides/slide33.xml"/><Relationship Id="rId2" Type="http://schemas.openxmlformats.org/officeDocument/2006/relationships/slide" Target="../slides/slide2.xml"/><Relationship Id="rId16" Type="http://schemas.openxmlformats.org/officeDocument/2006/relationships/slide" Target="../slides/slide30.xml"/><Relationship Id="rId1" Type="http://schemas.openxmlformats.org/officeDocument/2006/relationships/slideMaster" Target="../slideMasters/slideMaster1.xml"/><Relationship Id="rId6" Type="http://schemas.openxmlformats.org/officeDocument/2006/relationships/slide" Target="../slides/slide8.xml"/><Relationship Id="rId11" Type="http://schemas.openxmlformats.org/officeDocument/2006/relationships/slide" Target="../slides/slide21.xml"/><Relationship Id="rId5" Type="http://schemas.openxmlformats.org/officeDocument/2006/relationships/slide" Target="../slides/slide6.xml"/><Relationship Id="rId15" Type="http://schemas.openxmlformats.org/officeDocument/2006/relationships/slide" Target="../slides/slide28.xml"/><Relationship Id="rId10" Type="http://schemas.openxmlformats.org/officeDocument/2006/relationships/slide" Target="../slides/slide19.xml"/><Relationship Id="rId4" Type="http://schemas.openxmlformats.org/officeDocument/2006/relationships/slide" Target="../slides/slide37.xml"/><Relationship Id="rId9" Type="http://schemas.openxmlformats.org/officeDocument/2006/relationships/slide" Target="../slides/slide15.xml"/><Relationship Id="rId14" Type="http://schemas.openxmlformats.org/officeDocument/2006/relationships/slide" Target="../slides/slide27.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30/12/2013</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30/12/2013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30/12/2013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30/12/2013</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9315" y="6600202"/>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1019460" y="6597352"/>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1" name="Round Same Side Corner Rectangle 10">
            <a:hlinkClick r:id="rId4" action="ppaction://hlinksldjump"/>
          </p:cNvPr>
          <p:cNvSpPr/>
          <p:nvPr userDrawn="1"/>
        </p:nvSpPr>
        <p:spPr>
          <a:xfrm>
            <a:off x="6948264" y="6597352"/>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12" name="Round Same Side Corner Rectangle 11">
            <a:hlinkClick r:id="rId5" action="ppaction://hlinksldjump"/>
          </p:cNvPr>
          <p:cNvSpPr/>
          <p:nvPr userDrawn="1"/>
        </p:nvSpPr>
        <p:spPr>
          <a:xfrm>
            <a:off x="1885589"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userDrawn="1"/>
        </p:nvSpPr>
        <p:spPr>
          <a:xfrm>
            <a:off x="2247662"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7" action="ppaction://hlinksldjump"/>
          </p:cNvPr>
          <p:cNvSpPr/>
          <p:nvPr userDrawn="1"/>
        </p:nvSpPr>
        <p:spPr>
          <a:xfrm>
            <a:off x="2609735"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8" action="ppaction://hlinksldjump"/>
          </p:cNvPr>
          <p:cNvSpPr/>
          <p:nvPr userDrawn="1"/>
        </p:nvSpPr>
        <p:spPr>
          <a:xfrm>
            <a:off x="2971808"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9" action="ppaction://hlinksldjump"/>
          </p:cNvPr>
          <p:cNvSpPr/>
          <p:nvPr userDrawn="1"/>
        </p:nvSpPr>
        <p:spPr>
          <a:xfrm>
            <a:off x="3333881"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7" name="Round Same Side Corner Rectangle 16">
            <a:hlinkClick r:id="rId10" action="ppaction://hlinksldjump"/>
          </p:cNvPr>
          <p:cNvSpPr/>
          <p:nvPr userDrawn="1"/>
        </p:nvSpPr>
        <p:spPr>
          <a:xfrm>
            <a:off x="3695954"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8" name="Round Same Side Corner Rectangle 17">
            <a:hlinkClick r:id="rId11" action="ppaction://hlinksldjump"/>
          </p:cNvPr>
          <p:cNvSpPr/>
          <p:nvPr userDrawn="1"/>
        </p:nvSpPr>
        <p:spPr>
          <a:xfrm>
            <a:off x="4058027"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9" name="Round Same Side Corner Rectangle 18">
            <a:hlinkClick r:id="rId12" action="ppaction://hlinksldjump"/>
          </p:cNvPr>
          <p:cNvSpPr/>
          <p:nvPr userDrawn="1"/>
        </p:nvSpPr>
        <p:spPr>
          <a:xfrm>
            <a:off x="442010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
        <p:nvSpPr>
          <p:cNvPr id="27" name="Round Same Side Corner Rectangle 26">
            <a:hlinkClick r:id="rId13" action="ppaction://hlinksldjump"/>
          </p:cNvPr>
          <p:cNvSpPr/>
          <p:nvPr userDrawn="1"/>
        </p:nvSpPr>
        <p:spPr>
          <a:xfrm>
            <a:off x="4782173"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20" name="Round Same Side Corner Rectangle 19">
            <a:hlinkClick r:id="rId14" action="ppaction://hlinksldjump"/>
          </p:cNvPr>
          <p:cNvSpPr/>
          <p:nvPr userDrawn="1"/>
        </p:nvSpPr>
        <p:spPr>
          <a:xfrm>
            <a:off x="5148064"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10</a:t>
            </a:r>
            <a:endParaRPr lang="en-GB" sz="1100" b="1" dirty="0">
              <a:latin typeface="Calibri" pitchFamily="34" charset="0"/>
              <a:cs typeface="Calibri" pitchFamily="34" charset="0"/>
            </a:endParaRPr>
          </a:p>
        </p:txBody>
      </p:sp>
      <p:sp>
        <p:nvSpPr>
          <p:cNvPr id="21" name="Round Same Side Corner Rectangle 20">
            <a:hlinkClick r:id="rId15" action="ppaction://hlinksldjump"/>
          </p:cNvPr>
          <p:cNvSpPr/>
          <p:nvPr userDrawn="1"/>
        </p:nvSpPr>
        <p:spPr>
          <a:xfrm>
            <a:off x="5510137"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11</a:t>
            </a:r>
            <a:endParaRPr lang="en-GB" sz="1100" b="1" dirty="0">
              <a:latin typeface="Calibri" pitchFamily="34" charset="0"/>
              <a:cs typeface="Calibri" pitchFamily="34" charset="0"/>
            </a:endParaRPr>
          </a:p>
        </p:txBody>
      </p:sp>
      <p:sp>
        <p:nvSpPr>
          <p:cNvPr id="22" name="Round Same Side Corner Rectangle 21">
            <a:hlinkClick r:id="rId16" action="ppaction://hlinksldjump"/>
          </p:cNvPr>
          <p:cNvSpPr/>
          <p:nvPr userDrawn="1"/>
        </p:nvSpPr>
        <p:spPr>
          <a:xfrm>
            <a:off x="5872210"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12</a:t>
            </a:r>
            <a:endParaRPr lang="en-GB" sz="1100" b="1" dirty="0">
              <a:latin typeface="Calibri" pitchFamily="34" charset="0"/>
              <a:cs typeface="Calibri" pitchFamily="34" charset="0"/>
            </a:endParaRPr>
          </a:p>
        </p:txBody>
      </p:sp>
      <p:sp>
        <p:nvSpPr>
          <p:cNvPr id="23" name="Round Same Side Corner Rectangle 22">
            <a:hlinkClick r:id="rId17" action="ppaction://hlinksldjump"/>
          </p:cNvPr>
          <p:cNvSpPr/>
          <p:nvPr userDrawn="1"/>
        </p:nvSpPr>
        <p:spPr>
          <a:xfrm>
            <a:off x="6234283"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13</a:t>
            </a:r>
            <a:endParaRPr lang="en-GB" sz="1100" b="1" dirty="0">
              <a:latin typeface="Calibri" pitchFamily="34" charset="0"/>
              <a:cs typeface="Calibri" pitchFamily="34" charset="0"/>
            </a:endParaRPr>
          </a:p>
        </p:txBody>
      </p:sp>
      <p:sp>
        <p:nvSpPr>
          <p:cNvPr id="24" name="Round Same Side Corner Rectangle 23">
            <a:hlinkClick r:id="rId18" action="ppaction://hlinksldjump"/>
          </p:cNvPr>
          <p:cNvSpPr/>
          <p:nvPr userDrawn="1"/>
        </p:nvSpPr>
        <p:spPr>
          <a:xfrm>
            <a:off x="6596356" y="6597352"/>
            <a:ext cx="36004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14</a:t>
            </a:r>
            <a:endParaRPr lang="en-GB" sz="11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30/12/2013</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30/12/2013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30/12/2013</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30/12/2013</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30/12/2013</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30/12/2013</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30/12/2013</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30/12/2013</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iming>
    <p:tnLst>
      <p:par>
        <p:cTn id="1" dur="indefinite" restart="never" nodeType="tmRoot"/>
      </p:par>
    </p:tnLst>
  </p:timing>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tores.ebay.com/" TargetMode="External"/><Relationship Id="rId2" Type="http://schemas.openxmlformats.org/officeDocument/2006/relationships/hyperlink" Target="http://www.facebook.com/about/gifts" TargetMode="External"/><Relationship Id="rId1" Type="http://schemas.openxmlformats.org/officeDocument/2006/relationships/slideLayout" Target="../slideLayouts/slideLayout2.xml"/><Relationship Id="rId5" Type="http://schemas.openxmlformats.org/officeDocument/2006/relationships/hyperlink" Target="http://www.shopify.com/" TargetMode="External"/><Relationship Id="rId4" Type="http://schemas.openxmlformats.org/officeDocument/2006/relationships/hyperlink" Target="http://www.etsy.com/"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8" Type="http://schemas.openxmlformats.org/officeDocument/2006/relationships/hyperlink" Target="http://www.fark.com/" TargetMode="External"/><Relationship Id="rId13" Type="http://schemas.openxmlformats.org/officeDocument/2006/relationships/image" Target="../media/image6.gif"/><Relationship Id="rId3" Type="http://schemas.openxmlformats.org/officeDocument/2006/relationships/hyperlink" Target="http://www.pinterest.com/" TargetMode="External"/><Relationship Id="rId7" Type="http://schemas.openxmlformats.org/officeDocument/2006/relationships/hyperlink" Target="http://www.digg.com/" TargetMode="External"/><Relationship Id="rId12" Type="http://schemas.openxmlformats.org/officeDocument/2006/relationships/image" Target="../media/image5.gif"/><Relationship Id="rId17" Type="http://schemas.openxmlformats.org/officeDocument/2006/relationships/image" Target="../media/image10.gif"/><Relationship Id="rId2" Type="http://schemas.openxmlformats.org/officeDocument/2006/relationships/hyperlink" Target="http://www.twitter.com/" TargetMode="External"/><Relationship Id="rId16" Type="http://schemas.openxmlformats.org/officeDocument/2006/relationships/image" Target="../media/image9.gif"/><Relationship Id="rId1" Type="http://schemas.openxmlformats.org/officeDocument/2006/relationships/slideLayout" Target="../slideLayouts/slideLayout2.xml"/><Relationship Id="rId6" Type="http://schemas.openxmlformats.org/officeDocument/2006/relationships/hyperlink" Target="http://www.delicious.com/" TargetMode="External"/><Relationship Id="rId11" Type="http://schemas.openxmlformats.org/officeDocument/2006/relationships/image" Target="../media/image4.gif"/><Relationship Id="rId5" Type="http://schemas.openxmlformats.org/officeDocument/2006/relationships/hyperlink" Target="http://www.stumbleupon.com/" TargetMode="External"/><Relationship Id="rId15" Type="http://schemas.openxmlformats.org/officeDocument/2006/relationships/image" Target="../media/image8.gif"/><Relationship Id="rId10" Type="http://schemas.openxmlformats.org/officeDocument/2006/relationships/image" Target="../media/image3.gif"/><Relationship Id="rId4" Type="http://schemas.openxmlformats.org/officeDocument/2006/relationships/hyperlink" Target="http://www.reddit.com/" TargetMode="External"/><Relationship Id="rId9" Type="http://schemas.openxmlformats.org/officeDocument/2006/relationships/hyperlink" Target="http://www.slashdot.org/" TargetMode="External"/><Relationship Id="rId14" Type="http://schemas.openxmlformats.org/officeDocument/2006/relationships/image" Target="../media/image7.gif"/></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www.google.co.uk/url?sa=i&amp;rct=j&amp;q=&amp;esrc=s&amp;frm=1&amp;source=images&amp;cd=&amp;cad=rja&amp;docid=85fK6RN_dlNdUM&amp;tbnid=WmO0rVYxXH7lgM:&amp;ved=0CAUQjRw&amp;url=http://mashable.com/2012/06/06/reddit-for-beginners/&amp;ei=OKLAUpT4DoGI7AbZ7IDwBg&amp;bvm=bv.58187178,d.ZGU&amp;psig=AFQjCNGYstzSzZCiIS51N-97fEPfPipaZQ&amp;ust=1388442514388561" TargetMode="External"/><Relationship Id="rId1" Type="http://schemas.openxmlformats.org/officeDocument/2006/relationships/slideLayout" Target="../slideLayouts/slideLayout2.xml"/><Relationship Id="rId5" Type="http://schemas.openxmlformats.org/officeDocument/2006/relationships/image" Target="../media/image12.png"/><Relationship Id="rId4" Type="http://schemas.openxmlformats.org/officeDocument/2006/relationships/hyperlink" Target="http://www.google.co.uk/url?sa=i&amp;rct=j&amp;q=&amp;esrc=s&amp;frm=1&amp;source=images&amp;cd=&amp;cad=rja&amp;docid=qpEiXNQVkJ7NRM&amp;tbnid=8FQpnTrd01wxSM:&amp;ved=0CAUQjRw&amp;url=http://techcrunch.com/2009/10/08/digg-is-also-feeling-the-need-for-speed/&amp;ei=gKLAUr--H5CS7Ab55YHwDQ&amp;bvm=bv.58187178,d.ZGU&amp;psig=AFQjCNG1337oUY0wg_rXef8jQAtVQRspiQ&amp;ust=1388442611488386"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shutterstock.com/" TargetMode="External"/><Relationship Id="rId2" Type="http://schemas.openxmlformats.org/officeDocument/2006/relationships/hyperlink" Target="http://www.flickr.com/" TargetMode="External"/><Relationship Id="rId1" Type="http://schemas.openxmlformats.org/officeDocument/2006/relationships/slideLayout" Target="../slideLayouts/slideLayout2.xml"/><Relationship Id="rId5" Type="http://schemas.openxmlformats.org/officeDocument/2006/relationships/hyperlink" Target="http://instagram.com/" TargetMode="External"/><Relationship Id="rId4" Type="http://schemas.openxmlformats.org/officeDocument/2006/relationships/hyperlink" Target="http://photobucket.com/"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hyperlink" Target="http://www.youtube.com/editor"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hyperlink" Target="http://www.weibo.com/" TargetMode="External"/><Relationship Id="rId2" Type="http://schemas.openxmlformats.org/officeDocument/2006/relationships/hyperlink" Target="https://twitter.com/" TargetMode="Externa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png"/></Relationships>
</file>

<file path=ppt/slides/_rels/slide21.xml.rels><?xml version="1.0" encoding="UTF-8" standalone="yes"?>
<Relationships xmlns="http://schemas.openxmlformats.org/package/2006/relationships"><Relationship Id="rId3" Type="http://schemas.openxmlformats.org/officeDocument/2006/relationships/hyperlink" Target="http://www.bbc.co.uk/news/uk-13330409" TargetMode="External"/><Relationship Id="rId2" Type="http://schemas.openxmlformats.org/officeDocument/2006/relationships/hyperlink" Target="http://www.telegraph.co.uk/technology/twitter/9225334/Police-to-arrest-Twitter-users-who-revealed-name-of-Ched-Evans-rape-victim.html" TargetMode="External"/><Relationship Id="rId1" Type="http://schemas.openxmlformats.org/officeDocument/2006/relationships/slideLayout" Target="../slideLayouts/slideLayout2.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hyperlink" Target="http://thenextweb.com/asia/2012/09/26/surprise-twitters-active-country-china-where-blocked/"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tiddlywiki.com/" TargetMode="External"/><Relationship Id="rId2" Type="http://schemas.openxmlformats.org/officeDocument/2006/relationships/hyperlink" Target="https://www.dokuwiki.org/&#8206;" TargetMode="External"/><Relationship Id="rId1" Type="http://schemas.openxmlformats.org/officeDocument/2006/relationships/slideLayout" Target="../slideLayouts/slideLayout2.xml"/><Relationship Id="rId4" Type="http://schemas.openxmlformats.org/officeDocument/2006/relationships/hyperlink" Target="http://twiki.org/" TargetMode="External"/></Relationships>
</file>

<file path=ppt/slides/_rels/slide26.xml.rels><?xml version="1.0" encoding="UTF-8" standalone="yes"?>
<Relationships xmlns="http://schemas.openxmlformats.org/package/2006/relationships"><Relationship Id="rId8" Type="http://schemas.openxmlformats.org/officeDocument/2006/relationships/hyperlink" Target="http://www.google.co.uk/url?sa=i&amp;rct=j&amp;q=&amp;esrc=s&amp;frm=1&amp;source=images&amp;cd=&amp;cad=rja&amp;docid=OZhJcbpoeyewpM&amp;tbnid=aNtV4rzHRP3EAM:&amp;ved=0CAUQjRw&amp;url=http://blog.nationalarchives.gov.uk/blog/2012/11/&amp;ei=ll3BUoOJAqzB7Ab2kIGQCQ&amp;bvm=bv.58187178,d.ZGU&amp;psig=AFQjCNHae55MixaWXt3bVVkw9BTewd3cAg&amp;ust=1388490412020331" TargetMode="External"/><Relationship Id="rId3" Type="http://schemas.openxmlformats.org/officeDocument/2006/relationships/hyperlink" Target="http://www.theguardian.com/technology/appsblog/2012/nov/28/gamification-what-is-it-good-for" TargetMode="External"/><Relationship Id="rId7" Type="http://schemas.openxmlformats.org/officeDocument/2006/relationships/image" Target="../media/image15.jpeg"/><Relationship Id="rId2" Type="http://schemas.openxmlformats.org/officeDocument/2006/relationships/hyperlink" Target="https://www.gov.uk/" TargetMode="External"/><Relationship Id="rId1" Type="http://schemas.openxmlformats.org/officeDocument/2006/relationships/slideLayout" Target="../slideLayouts/slideLayout2.xml"/><Relationship Id="rId6" Type="http://schemas.openxmlformats.org/officeDocument/2006/relationships/hyperlink" Target="http://www.google.co.uk/url?sa=i&amp;rct=j&amp;q=&amp;esrc=s&amp;frm=1&amp;source=images&amp;cd=&amp;cad=rja&amp;docid=hbMPDg89lxkTmM&amp;tbnid=JYu2aRaNNHqwFM:&amp;ved=0CAUQjRw&amp;url=http://www.dailymail.co.uk/news/article-2310191/And-award-goes-boring-com-Government-website-beats-100-named-worlds-best-design.html&amp;ei=VV3BUrW-JK2V7Ab99YGoDA&amp;bvm=bv.58187178,d.ZGU&amp;psig=AFQjCNHae55MixaWXt3bVVkw9BTewd3cAg&amp;ust=1388490412020331" TargetMode="External"/><Relationship Id="rId11" Type="http://schemas.openxmlformats.org/officeDocument/2006/relationships/image" Target="../media/image17.jpeg"/><Relationship Id="rId5" Type="http://schemas.openxmlformats.org/officeDocument/2006/relationships/hyperlink" Target="http://www.theguardian.com/voluntary-sector-network/2012/apr/16/make-gamification-work-charity" TargetMode="External"/><Relationship Id="rId10" Type="http://schemas.openxmlformats.org/officeDocument/2006/relationships/hyperlink" Target="http://www.google.co.uk/url?sa=i&amp;rct=j&amp;q=&amp;esrc=s&amp;frm=1&amp;source=images&amp;cd=&amp;cad=rja&amp;docid=gDk71h1ly-hsYM&amp;tbnid=JDeh2Sje2dF14M:&amp;ved=0CAUQjRw&amp;url=http://thenextweb.com/insider/2012/10/17/gov-uk-steps-out-of-beat-and-replaces-businesslink-and-directgov-from-today/&amp;ei=wl3BUuqnOI3Q7Ab4rICwCg&amp;bvm=bv.58187178,d.ZGU&amp;psig=AFQjCNHae55MixaWXt3bVVkw9BTewd3cAg&amp;ust=1388490412020331" TargetMode="External"/><Relationship Id="rId4" Type="http://schemas.openxmlformats.org/officeDocument/2006/relationships/hyperlink" Target="http://www.theguardian.com/voluntary-sector-network/2012/mar/23/gamification-charity-advice" TargetMode="External"/><Relationship Id="rId9" Type="http://schemas.openxmlformats.org/officeDocument/2006/relationships/image" Target="../media/image16.jpeg"/></Relationships>
</file>

<file path=ppt/slides/_rels/slide27.xml.rels><?xml version="1.0" encoding="UTF-8" standalone="yes"?>
<Relationships xmlns="http://schemas.openxmlformats.org/package/2006/relationships"><Relationship Id="rId8" Type="http://schemas.openxmlformats.org/officeDocument/2006/relationships/hyperlink" Target="http://nvate.com/5381/second-life-meetings/" TargetMode="External"/><Relationship Id="rId3" Type="http://schemas.openxmlformats.org/officeDocument/2006/relationships/hyperlink" Target="http://bluemars.com/" TargetMode="External"/><Relationship Id="rId7" Type="http://schemas.openxmlformats.org/officeDocument/2006/relationships/hyperlink" Target="http://thedigitalnomads.co.uk/2012/02/20/8-ways-you-can-use-virtual-worlds-for-business/" TargetMode="External"/><Relationship Id="rId2" Type="http://schemas.openxmlformats.org/officeDocument/2006/relationships/hyperlink" Target="http://www.activeworlds.com/" TargetMode="External"/><Relationship Id="rId1" Type="http://schemas.openxmlformats.org/officeDocument/2006/relationships/slideLayout" Target="../slideLayouts/slideLayout2.xml"/><Relationship Id="rId6" Type="http://schemas.openxmlformats.org/officeDocument/2006/relationships/hyperlink" Target="http://onverse.com/" TargetMode="External"/><Relationship Id="rId5" Type="http://schemas.openxmlformats.org/officeDocument/2006/relationships/hyperlink" Target="http://www.freerealms.com/" TargetMode="External"/><Relationship Id="rId4" Type="http://schemas.openxmlformats.org/officeDocument/2006/relationships/hyperlink" Target="http://www.cloudpartytime.com/" TargetMode="External"/></Relationships>
</file>

<file path=ppt/slides/_rels/slide28.xml.rels><?xml version="1.0" encoding="UTF-8" standalone="yes"?>
<Relationships xmlns="http://schemas.openxmlformats.org/package/2006/relationships"><Relationship Id="rId3" Type="http://schemas.openxmlformats.org/officeDocument/2006/relationships/hyperlink" Target="http://www.seeksocialmedia.com/respond-negative-social-media-comments/" TargetMode="External"/><Relationship Id="rId2" Type="http://schemas.openxmlformats.org/officeDocument/2006/relationships/hyperlink" Target="http://mashable.com/2010/02/14/southwest-kevin-smith/"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hyperlink" Target="http://www.whatisedgerank.com/" TargetMode="Externa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allfacebook.com/morrison-foerster-time-spent-face"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04664"/>
            <a:ext cx="7772400" cy="864095"/>
          </a:xfrm>
        </p:spPr>
        <p:txBody>
          <a:bodyPr/>
          <a:lstStyle/>
          <a:p>
            <a:r>
              <a:rPr lang="en-GB" dirty="0" smtClean="0"/>
              <a:t>Unit 43</a:t>
            </a:r>
            <a:endParaRPr lang="en-GB" dirty="0"/>
          </a:p>
        </p:txBody>
      </p:sp>
      <p:sp>
        <p:nvSpPr>
          <p:cNvPr id="3" name="Subtitle 2"/>
          <p:cNvSpPr>
            <a:spLocks noGrp="1"/>
          </p:cNvSpPr>
          <p:nvPr>
            <p:ph type="subTitle" idx="1"/>
          </p:nvPr>
        </p:nvSpPr>
        <p:spPr>
          <a:xfrm>
            <a:off x="1043608" y="1268760"/>
            <a:ext cx="7772400" cy="1524362"/>
          </a:xfrm>
        </p:spPr>
        <p:txBody>
          <a:bodyPr wrap="none">
            <a:noAutofit/>
          </a:bodyPr>
          <a:lstStyle/>
          <a:p>
            <a:r>
              <a:rPr lang="en-GB" sz="4000" dirty="0" smtClean="0"/>
              <a:t>  </a:t>
            </a:r>
            <a:r>
              <a:rPr lang="en-GB" sz="4000" dirty="0"/>
              <a:t>UNDERSTANDING SOCIAL </a:t>
            </a:r>
            <a:r>
              <a:rPr lang="en-GB" sz="4000" dirty="0" smtClean="0"/>
              <a:t>MEDIA</a:t>
            </a:r>
            <a:br>
              <a:rPr lang="en-GB" sz="4000" dirty="0" smtClean="0"/>
            </a:br>
            <a:r>
              <a:rPr lang="en-GB" sz="4000" dirty="0" smtClean="0"/>
              <a:t>FOR </a:t>
            </a:r>
            <a:r>
              <a:rPr lang="en-GB" sz="4000" dirty="0"/>
              <a:t>BUSINESS </a:t>
            </a:r>
            <a:r>
              <a:rPr lang="en-GB" sz="4000" dirty="0" smtClean="0"/>
              <a:t/>
            </a:r>
            <a:br>
              <a:rPr lang="en-GB" sz="4000" dirty="0" smtClean="0"/>
            </a:br>
            <a:r>
              <a:rPr lang="en-GB" sz="3600" b="1" dirty="0" smtClean="0"/>
              <a:t> </a:t>
            </a:r>
            <a:r>
              <a:rPr lang="en-GB" sz="3600" b="1" dirty="0"/>
              <a:t>T/505/5399 </a:t>
            </a:r>
          </a:p>
          <a:p>
            <a:r>
              <a:rPr lang="en-GB" sz="3600" b="1" dirty="0"/>
              <a:t>LEVEL </a:t>
            </a:r>
            <a:r>
              <a:rPr lang="en-GB" sz="3600" b="1" dirty="0" smtClean="0"/>
              <a:t>3</a:t>
            </a:r>
            <a:endParaRPr lang="en-GB" sz="3600" dirty="0"/>
          </a:p>
        </p:txBody>
      </p:sp>
      <p:sp>
        <p:nvSpPr>
          <p:cNvPr id="4" name="TextBox 3"/>
          <p:cNvSpPr txBox="1"/>
          <p:nvPr/>
        </p:nvSpPr>
        <p:spPr>
          <a:xfrm>
            <a:off x="1259633" y="4106563"/>
            <a:ext cx="7704856" cy="1569660"/>
          </a:xfrm>
          <a:prstGeom prst="rect">
            <a:avLst/>
          </a:prstGeom>
          <a:noFill/>
        </p:spPr>
        <p:txBody>
          <a:bodyPr wrap="square" rtlCol="0">
            <a:spAutoFit/>
          </a:bodyPr>
          <a:lstStyle/>
          <a:p>
            <a:pPr algn="r"/>
            <a:r>
              <a:rPr lang="en-GB" sz="3200" b="1" dirty="0" smtClean="0"/>
              <a:t>LO1 - </a:t>
            </a:r>
            <a:r>
              <a:rPr lang="en-GB" sz="3200" dirty="0" smtClean="0"/>
              <a:t>Understand </a:t>
            </a:r>
            <a:r>
              <a:rPr lang="en-GB" sz="3200" dirty="0"/>
              <a:t>the concept of </a:t>
            </a:r>
            <a:r>
              <a:rPr lang="en-GB" sz="3200" dirty="0" smtClean="0"/>
              <a:t>Social </a:t>
            </a:r>
            <a:r>
              <a:rPr lang="en-GB" sz="3200" dirty="0"/>
              <a:t>media 	</a:t>
            </a:r>
          </a:p>
          <a:p>
            <a:pPr algn="r"/>
            <a:endParaRPr lang="en-GB"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3998" cy="5544616"/>
          </a:xfrm>
        </p:spPr>
        <p:txBody>
          <a:bodyPr>
            <a:noAutofit/>
          </a:bodyPr>
          <a:lstStyle/>
          <a:p>
            <a:r>
              <a:rPr lang="en-GB" sz="1600" b="1" dirty="0"/>
              <a:t>Engage with customers - </a:t>
            </a:r>
            <a:r>
              <a:rPr lang="en-GB" sz="1600" dirty="0"/>
              <a:t>Generate conversation and become more than </a:t>
            </a:r>
            <a:br>
              <a:rPr lang="en-GB" sz="1600" dirty="0"/>
            </a:br>
            <a:r>
              <a:rPr lang="en-GB" sz="1600" dirty="0"/>
              <a:t>the logo. Ask your customers questions, and respond to customers whenever they ask a question or reply to yours.</a:t>
            </a:r>
          </a:p>
          <a:p>
            <a:r>
              <a:rPr lang="en-GB" sz="1600" b="1" dirty="0" smtClean="0"/>
              <a:t>Provide </a:t>
            </a:r>
            <a:r>
              <a:rPr lang="en-GB" sz="1600" b="1" dirty="0"/>
              <a:t>news and </a:t>
            </a:r>
            <a:r>
              <a:rPr lang="en-GB" sz="1600" b="1" dirty="0" smtClean="0"/>
              <a:t>updates - </a:t>
            </a:r>
            <a:r>
              <a:rPr lang="en-GB" sz="1600" dirty="0" smtClean="0"/>
              <a:t>Facebook can be used as </a:t>
            </a:r>
            <a:r>
              <a:rPr lang="en-GB" sz="1600" dirty="0"/>
              <a:t>an opportunity to </a:t>
            </a:r>
            <a:r>
              <a:rPr lang="en-GB" sz="1600" dirty="0" smtClean="0"/>
              <a:t>keep communities </a:t>
            </a:r>
            <a:r>
              <a:rPr lang="en-GB" sz="1600" dirty="0"/>
              <a:t>“in the </a:t>
            </a:r>
            <a:r>
              <a:rPr lang="en-GB" sz="1600" dirty="0" smtClean="0"/>
              <a:t>know,” share new </a:t>
            </a:r>
            <a:r>
              <a:rPr lang="en-GB" sz="1600" dirty="0"/>
              <a:t>product </a:t>
            </a:r>
            <a:r>
              <a:rPr lang="en-GB" sz="1600" dirty="0" smtClean="0"/>
              <a:t>launches, company </a:t>
            </a:r>
            <a:r>
              <a:rPr lang="en-GB" sz="1600" dirty="0"/>
              <a:t>updates, and related industry or topical news that would be </a:t>
            </a:r>
            <a:r>
              <a:rPr lang="en-GB" sz="1600" dirty="0" smtClean="0"/>
              <a:t>of interest </a:t>
            </a:r>
            <a:r>
              <a:rPr lang="en-GB" sz="1600" dirty="0"/>
              <a:t>to </a:t>
            </a:r>
            <a:r>
              <a:rPr lang="en-GB" sz="1600" dirty="0" smtClean="0"/>
              <a:t>fans </a:t>
            </a:r>
            <a:r>
              <a:rPr lang="en-GB" sz="1600" dirty="0"/>
              <a:t>and followers.</a:t>
            </a:r>
          </a:p>
          <a:p>
            <a:r>
              <a:rPr lang="en-GB" sz="1600" b="1" dirty="0" smtClean="0"/>
              <a:t>Sell products - </a:t>
            </a:r>
            <a:r>
              <a:rPr lang="en-GB" sz="1600" dirty="0"/>
              <a:t>In addition to sharing news about </a:t>
            </a:r>
            <a:r>
              <a:rPr lang="en-GB" sz="1600" dirty="0" smtClean="0"/>
              <a:t>products</a:t>
            </a:r>
            <a:r>
              <a:rPr lang="en-GB" sz="1600" dirty="0"/>
              <a:t>, </a:t>
            </a:r>
            <a:r>
              <a:rPr lang="en-GB" sz="1600" dirty="0" smtClean="0"/>
              <a:t>users can take </a:t>
            </a:r>
            <a:r>
              <a:rPr lang="en-GB" sz="1600" dirty="0"/>
              <a:t>the extra step to create an e-commerce option for </a:t>
            </a:r>
            <a:r>
              <a:rPr lang="en-GB" sz="1600" dirty="0" smtClean="0"/>
              <a:t>Facebook fans </a:t>
            </a:r>
            <a:r>
              <a:rPr lang="en-GB" sz="1600" dirty="0"/>
              <a:t>and followers and sell directly to them from </a:t>
            </a:r>
            <a:r>
              <a:rPr lang="en-GB" sz="1600" dirty="0" smtClean="0"/>
              <a:t>their Facebook </a:t>
            </a:r>
            <a:r>
              <a:rPr lang="en-GB" sz="1600" dirty="0"/>
              <a:t>page. </a:t>
            </a:r>
            <a:r>
              <a:rPr lang="en-GB" sz="1600" dirty="0" smtClean="0"/>
              <a:t>The National </a:t>
            </a:r>
            <a:r>
              <a:rPr lang="en-GB" sz="1600" dirty="0"/>
              <a:t>Retail Foundation found that more than </a:t>
            </a:r>
            <a:r>
              <a:rPr lang="en-GB" sz="1600" dirty="0" smtClean="0"/>
              <a:t>25% </a:t>
            </a:r>
            <a:r>
              <a:rPr lang="en-GB" sz="1600" dirty="0"/>
              <a:t>of </a:t>
            </a:r>
            <a:r>
              <a:rPr lang="en-GB" sz="1600" dirty="0" smtClean="0"/>
              <a:t>Facebook users </a:t>
            </a:r>
            <a:r>
              <a:rPr lang="en-GB" sz="1600" dirty="0"/>
              <a:t>have purchased directly from a business page, and that </a:t>
            </a:r>
            <a:r>
              <a:rPr lang="en-GB" sz="1600" dirty="0" smtClean="0"/>
              <a:t>number continues </a:t>
            </a:r>
            <a:r>
              <a:rPr lang="en-GB" sz="1600" dirty="0"/>
              <a:t>to grow with the introduction of </a:t>
            </a:r>
            <a:r>
              <a:rPr lang="en-GB" sz="1600" dirty="0">
                <a:hlinkClick r:id="rId2"/>
              </a:rPr>
              <a:t>Facebook </a:t>
            </a:r>
            <a:r>
              <a:rPr lang="en-GB" sz="1600" dirty="0" smtClean="0">
                <a:hlinkClick r:id="rId2"/>
              </a:rPr>
              <a:t>Gifts</a:t>
            </a:r>
            <a:r>
              <a:rPr lang="en-GB" sz="1600" dirty="0" smtClean="0"/>
              <a:t>, which lets Facebook members buy </a:t>
            </a:r>
            <a:r>
              <a:rPr lang="en-GB" sz="1600" dirty="0"/>
              <a:t>products for each other by way of the Facebook </a:t>
            </a:r>
            <a:r>
              <a:rPr lang="en-GB" sz="1600" dirty="0" smtClean="0"/>
              <a:t>site. </a:t>
            </a:r>
            <a:r>
              <a:rPr lang="en-GB" sz="1600" dirty="0" smtClean="0">
                <a:hlinkClick r:id="rId3"/>
              </a:rPr>
              <a:t>eBay Stores</a:t>
            </a:r>
            <a:r>
              <a:rPr lang="en-GB" sz="1600" dirty="0" smtClean="0"/>
              <a:t>, </a:t>
            </a:r>
            <a:r>
              <a:rPr lang="en-GB" sz="1600" dirty="0" smtClean="0">
                <a:hlinkClick r:id="rId4"/>
              </a:rPr>
              <a:t>Etsy</a:t>
            </a:r>
            <a:r>
              <a:rPr lang="en-GB" sz="1600" dirty="0" smtClean="0"/>
              <a:t>, </a:t>
            </a:r>
            <a:r>
              <a:rPr lang="en-GB" sz="1600" dirty="0" smtClean="0">
                <a:hlinkClick r:id="rId5"/>
              </a:rPr>
              <a:t>Shopify</a:t>
            </a:r>
            <a:r>
              <a:rPr lang="en-GB" sz="1600" dirty="0" smtClean="0"/>
              <a:t>, </a:t>
            </a:r>
            <a:r>
              <a:rPr lang="en-GB" sz="1600" dirty="0"/>
              <a:t>and a variety of other sites offer </a:t>
            </a:r>
            <a:r>
              <a:rPr lang="en-GB" sz="1600" dirty="0" smtClean="0"/>
              <a:t>apps that </a:t>
            </a:r>
            <a:r>
              <a:rPr lang="en-GB" sz="1600" dirty="0"/>
              <a:t>can be linked directly to your Facebook page to offer a sales </a:t>
            </a:r>
            <a:r>
              <a:rPr lang="en-GB" sz="1600" dirty="0" smtClean="0"/>
              <a:t>option. These </a:t>
            </a:r>
            <a:r>
              <a:rPr lang="en-GB" sz="1600" dirty="0"/>
              <a:t>apps plug directly into </a:t>
            </a:r>
            <a:r>
              <a:rPr lang="en-GB" sz="1600" dirty="0" smtClean="0"/>
              <a:t>business pages </a:t>
            </a:r>
            <a:r>
              <a:rPr lang="en-GB" sz="1600" dirty="0"/>
              <a:t>so that the </a:t>
            </a:r>
            <a:r>
              <a:rPr lang="en-GB" sz="1600" dirty="0" smtClean="0"/>
              <a:t>shopping experience </a:t>
            </a:r>
            <a:r>
              <a:rPr lang="en-GB" sz="1600" dirty="0"/>
              <a:t>for </a:t>
            </a:r>
            <a:r>
              <a:rPr lang="en-GB" sz="1600" dirty="0" smtClean="0"/>
              <a:t>fans </a:t>
            </a:r>
            <a:r>
              <a:rPr lang="en-GB" sz="1600" dirty="0"/>
              <a:t>is seamless and they don’t have to </a:t>
            </a:r>
            <a:r>
              <a:rPr lang="en-GB" sz="1600" dirty="0" smtClean="0"/>
              <a:t>leave Facebook </a:t>
            </a:r>
            <a:r>
              <a:rPr lang="en-GB" sz="1600" dirty="0"/>
              <a:t>to </a:t>
            </a:r>
            <a:r>
              <a:rPr lang="en-GB" sz="1600" dirty="0" smtClean="0"/>
              <a:t>buy.</a:t>
            </a:r>
            <a:endParaRPr lang="en-GB" sz="1600" dirty="0"/>
          </a:p>
          <a:p>
            <a:r>
              <a:rPr lang="en-GB" sz="1600" b="1" dirty="0" smtClean="0"/>
              <a:t>Make </a:t>
            </a:r>
            <a:r>
              <a:rPr lang="en-GB" sz="1600" b="1" dirty="0"/>
              <a:t>community members feel </a:t>
            </a:r>
            <a:r>
              <a:rPr lang="en-GB" sz="1600" b="1" dirty="0" smtClean="0"/>
              <a:t>special – </a:t>
            </a:r>
            <a:r>
              <a:rPr lang="en-GB" sz="1600" dirty="0" smtClean="0"/>
              <a:t>Businesses can treat Facebook communities as </a:t>
            </a:r>
            <a:r>
              <a:rPr lang="en-GB" sz="1600" dirty="0"/>
              <a:t>members of a special club. Make them the first to know </a:t>
            </a:r>
            <a:r>
              <a:rPr lang="en-GB" sz="1600" dirty="0" smtClean="0"/>
              <a:t>about company </a:t>
            </a:r>
            <a:r>
              <a:rPr lang="en-GB" sz="1600" dirty="0"/>
              <a:t>news and product updates. Make them eligible for special </a:t>
            </a:r>
            <a:r>
              <a:rPr lang="en-GB" sz="1600" dirty="0" smtClean="0"/>
              <a:t>contests, giveaways</a:t>
            </a:r>
            <a:r>
              <a:rPr lang="en-GB" sz="1600" dirty="0"/>
              <a:t>, and discounts.</a:t>
            </a:r>
          </a:p>
        </p:txBody>
      </p:sp>
      <p:sp>
        <p:nvSpPr>
          <p:cNvPr id="2" name="Title 1"/>
          <p:cNvSpPr>
            <a:spLocks noGrp="1"/>
          </p:cNvSpPr>
          <p:nvPr>
            <p:ph type="title"/>
          </p:nvPr>
        </p:nvSpPr>
        <p:spPr>
          <a:xfrm>
            <a:off x="251520" y="112952"/>
            <a:ext cx="8640960" cy="579744"/>
          </a:xfrm>
        </p:spPr>
        <p:txBody>
          <a:bodyPr>
            <a:noAutofit/>
          </a:bodyPr>
          <a:lstStyle/>
          <a:p>
            <a:r>
              <a:rPr lang="en-GB" sz="2200" dirty="0" smtClean="0"/>
              <a:t>P1.3 </a:t>
            </a:r>
            <a:r>
              <a:rPr lang="en-GB" sz="2200" dirty="0"/>
              <a:t>- Technological developments </a:t>
            </a:r>
            <a:r>
              <a:rPr lang="en-GB" sz="2200" dirty="0" smtClean="0"/>
              <a:t>– Media and Service Types</a:t>
            </a:r>
            <a:endParaRPr lang="en-US" sz="2200" dirty="0"/>
          </a:p>
        </p:txBody>
      </p:sp>
    </p:spTree>
    <p:extLst>
      <p:ext uri="{BB962C8B-B14F-4D97-AF65-F5344CB8AC3E}">
        <p14:creationId xmlns:p14="http://schemas.microsoft.com/office/powerpoint/2010/main" val="247024798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643998" cy="5616624"/>
          </a:xfrm>
        </p:spPr>
        <p:txBody>
          <a:bodyPr>
            <a:noAutofit/>
          </a:bodyPr>
          <a:lstStyle/>
          <a:p>
            <a:pPr marL="273050" indent="-273050"/>
            <a:r>
              <a:rPr lang="en-GB" sz="1500" b="1" dirty="0" smtClean="0"/>
              <a:t>LinkedIn - </a:t>
            </a:r>
            <a:r>
              <a:rPr lang="en-GB" sz="1500" dirty="0" smtClean="0"/>
              <a:t>Every </a:t>
            </a:r>
            <a:r>
              <a:rPr lang="en-GB" sz="1500" dirty="0"/>
              <a:t>business is built on relationships. Whether it’s </a:t>
            </a:r>
            <a:r>
              <a:rPr lang="en-GB" sz="1500" dirty="0" smtClean="0"/>
              <a:t>relationships with vendors</a:t>
            </a:r>
            <a:r>
              <a:rPr lang="en-GB" sz="1500" dirty="0"/>
              <a:t>, customers, employees, or the general public, </a:t>
            </a:r>
            <a:r>
              <a:rPr lang="en-GB" sz="1500" dirty="0" smtClean="0"/>
              <a:t>businesses run </a:t>
            </a:r>
            <a:r>
              <a:rPr lang="en-GB" sz="1500" dirty="0"/>
              <a:t>and </a:t>
            </a:r>
            <a:r>
              <a:rPr lang="en-GB" sz="1500" dirty="0" smtClean="0"/>
              <a:t>grow </a:t>
            </a:r>
            <a:r>
              <a:rPr lang="en-GB" sz="1500" dirty="0"/>
              <a:t>based on the relationships </a:t>
            </a:r>
            <a:r>
              <a:rPr lang="en-GB" sz="1500" dirty="0" smtClean="0"/>
              <a:t>that re formed </a:t>
            </a:r>
            <a:r>
              <a:rPr lang="en-GB" sz="1500" dirty="0"/>
              <a:t>and </a:t>
            </a:r>
            <a:r>
              <a:rPr lang="en-GB" sz="1500" dirty="0" smtClean="0"/>
              <a:t>cultivate over </a:t>
            </a:r>
            <a:r>
              <a:rPr lang="en-GB" sz="1500" dirty="0"/>
              <a:t>time. LinkedIn is focused on the professional relationships that </a:t>
            </a:r>
            <a:r>
              <a:rPr lang="en-GB" sz="1500" dirty="0" smtClean="0"/>
              <a:t>businesses foster </a:t>
            </a:r>
            <a:r>
              <a:rPr lang="en-GB" sz="1500" dirty="0"/>
              <a:t>in business.</a:t>
            </a:r>
          </a:p>
          <a:p>
            <a:pPr marL="273050" indent="-273050"/>
            <a:r>
              <a:rPr lang="en-GB" sz="1500" dirty="0"/>
              <a:t>LinkedIn helps </a:t>
            </a:r>
            <a:r>
              <a:rPr lang="en-GB" sz="1500" dirty="0" smtClean="0"/>
              <a:t>businesses </a:t>
            </a:r>
            <a:r>
              <a:rPr lang="en-GB" sz="1500" dirty="0"/>
              <a:t>first and foremost establish a professional </a:t>
            </a:r>
            <a:r>
              <a:rPr lang="en-GB" sz="1500" dirty="0" smtClean="0"/>
              <a:t>presence online </a:t>
            </a:r>
            <a:r>
              <a:rPr lang="en-GB" sz="1500" dirty="0"/>
              <a:t>and build and strengthen the connections </a:t>
            </a:r>
            <a:r>
              <a:rPr lang="en-GB" sz="1500" dirty="0" smtClean="0"/>
              <a:t>they </a:t>
            </a:r>
            <a:r>
              <a:rPr lang="en-GB" sz="1500" dirty="0"/>
              <a:t>have to </a:t>
            </a:r>
            <a:r>
              <a:rPr lang="en-GB" sz="1500" dirty="0" smtClean="0"/>
              <a:t>other professionals</a:t>
            </a:r>
            <a:r>
              <a:rPr lang="en-GB" sz="1500" dirty="0"/>
              <a:t>. But its </a:t>
            </a:r>
            <a:r>
              <a:rPr lang="en-GB" sz="1500" dirty="0" smtClean="0"/>
              <a:t>USP is that </a:t>
            </a:r>
            <a:r>
              <a:rPr lang="en-GB" sz="1500" dirty="0"/>
              <a:t>LinkedIn </a:t>
            </a:r>
            <a:r>
              <a:rPr lang="en-GB" sz="1500" dirty="0" smtClean="0"/>
              <a:t>offers tools </a:t>
            </a:r>
            <a:r>
              <a:rPr lang="en-GB" sz="1500" dirty="0"/>
              <a:t>to showcase </a:t>
            </a:r>
            <a:r>
              <a:rPr lang="en-GB" sz="1500" dirty="0" smtClean="0"/>
              <a:t>businesses </a:t>
            </a:r>
            <a:r>
              <a:rPr lang="en-GB" sz="1500" dirty="0"/>
              <a:t>as well as create a platform </a:t>
            </a:r>
            <a:r>
              <a:rPr lang="en-GB" sz="1500" dirty="0" smtClean="0"/>
              <a:t>to build </a:t>
            </a:r>
            <a:r>
              <a:rPr lang="en-GB" sz="1500" dirty="0"/>
              <a:t>a professional community.</a:t>
            </a:r>
          </a:p>
          <a:p>
            <a:pPr marL="273050" indent="-273050"/>
            <a:r>
              <a:rPr lang="en-GB" sz="1500" dirty="0" smtClean="0"/>
              <a:t>LinkedIn doesn’t </a:t>
            </a:r>
            <a:r>
              <a:rPr lang="en-GB" sz="1500" dirty="0"/>
              <a:t>try to be everything </a:t>
            </a:r>
            <a:r>
              <a:rPr lang="en-GB" sz="1500" dirty="0" smtClean="0"/>
              <a:t>to everyone</a:t>
            </a:r>
            <a:r>
              <a:rPr lang="en-GB" sz="1500" dirty="0"/>
              <a:t>. Even as Facebook’s popularity exploded, </a:t>
            </a:r>
            <a:r>
              <a:rPr lang="en-GB" sz="1500" dirty="0" smtClean="0"/>
              <a:t>LinkedIn. Sticking </a:t>
            </a:r>
            <a:r>
              <a:rPr lang="en-GB" sz="1500" dirty="0"/>
              <a:t>to its guns has made LinkedIn the most powerful </a:t>
            </a:r>
            <a:r>
              <a:rPr lang="en-GB" sz="1500" dirty="0" smtClean="0"/>
              <a:t>business-oriented social </a:t>
            </a:r>
            <a:r>
              <a:rPr lang="en-GB" sz="1500" dirty="0"/>
              <a:t>network </a:t>
            </a:r>
            <a:r>
              <a:rPr lang="en-GB" sz="1500" dirty="0" smtClean="0"/>
              <a:t>around. Although </a:t>
            </a:r>
            <a:r>
              <a:rPr lang="en-GB" sz="1500" dirty="0"/>
              <a:t>LinkedIn can be useful for business-to-consumer (B2C) </a:t>
            </a:r>
            <a:r>
              <a:rPr lang="en-GB" sz="1500" dirty="0" smtClean="0"/>
              <a:t>marketing, it’s </a:t>
            </a:r>
            <a:r>
              <a:rPr lang="en-GB" sz="1500" dirty="0"/>
              <a:t>especially useful for business-to-business (B2B) marketing and </a:t>
            </a:r>
            <a:r>
              <a:rPr lang="en-GB" sz="1500" dirty="0" smtClean="0"/>
              <a:t>social media </a:t>
            </a:r>
            <a:r>
              <a:rPr lang="en-GB" sz="1500" dirty="0"/>
              <a:t>engagement</a:t>
            </a:r>
            <a:r>
              <a:rPr lang="en-GB" sz="1500" dirty="0" smtClean="0"/>
              <a:t>.</a:t>
            </a:r>
          </a:p>
          <a:p>
            <a:pPr marL="269875" indent="-255588"/>
            <a:r>
              <a:rPr lang="en-GB" sz="1500" dirty="0" smtClean="0"/>
              <a:t>A </a:t>
            </a:r>
            <a:r>
              <a:rPr lang="en-GB" sz="1500" dirty="0"/>
              <a:t>LinkedIn profile consists </a:t>
            </a:r>
            <a:r>
              <a:rPr lang="en-GB" sz="1500" dirty="0" smtClean="0"/>
              <a:t>of:</a:t>
            </a:r>
            <a:endParaRPr lang="en-GB" sz="1500" dirty="0"/>
          </a:p>
          <a:p>
            <a:pPr marL="269875" indent="-255588"/>
            <a:r>
              <a:rPr lang="en-GB" sz="1500" b="1" dirty="0" smtClean="0"/>
              <a:t>A snapshot - </a:t>
            </a:r>
            <a:r>
              <a:rPr lang="en-GB" sz="1500" dirty="0"/>
              <a:t>This text appears at the top of every profile and </a:t>
            </a:r>
            <a:r>
              <a:rPr lang="en-GB" sz="1500" dirty="0" smtClean="0"/>
              <a:t>includes name</a:t>
            </a:r>
            <a:r>
              <a:rPr lang="en-GB" sz="1500" dirty="0"/>
              <a:t>, location, current title, links to </a:t>
            </a:r>
            <a:r>
              <a:rPr lang="en-GB" sz="1500" dirty="0" smtClean="0"/>
              <a:t>websites</a:t>
            </a:r>
            <a:r>
              <a:rPr lang="en-GB" sz="1500" dirty="0"/>
              <a:t>, and a </a:t>
            </a:r>
            <a:r>
              <a:rPr lang="en-GB" sz="1500" dirty="0" smtClean="0"/>
              <a:t>view </a:t>
            </a:r>
            <a:r>
              <a:rPr lang="en-GB" sz="1500" dirty="0"/>
              <a:t>of past positions, education, and recommendations</a:t>
            </a:r>
            <a:r>
              <a:rPr lang="en-GB" sz="1500" dirty="0" smtClean="0"/>
              <a:t>.</a:t>
            </a:r>
            <a:endParaRPr lang="en-GB" sz="1500" dirty="0"/>
          </a:p>
          <a:p>
            <a:pPr marL="269875" indent="-255588"/>
            <a:r>
              <a:rPr lang="en-GB" sz="1500" b="1" dirty="0" smtClean="0"/>
              <a:t>Business photo - </a:t>
            </a:r>
            <a:r>
              <a:rPr lang="en-GB" sz="1500" dirty="0"/>
              <a:t>Although optional, </a:t>
            </a:r>
            <a:r>
              <a:rPr lang="en-GB" sz="1500" dirty="0" smtClean="0"/>
              <a:t>this is </a:t>
            </a:r>
            <a:r>
              <a:rPr lang="en-GB" sz="1500" dirty="0"/>
              <a:t>highly </a:t>
            </a:r>
            <a:r>
              <a:rPr lang="en-GB" sz="1500" dirty="0" smtClean="0"/>
              <a:t>recommend.</a:t>
            </a:r>
          </a:p>
          <a:p>
            <a:pPr marL="269875" indent="-255588"/>
            <a:r>
              <a:rPr lang="en-GB" sz="1500" b="1" dirty="0" smtClean="0"/>
              <a:t>Activity - </a:t>
            </a:r>
            <a:r>
              <a:rPr lang="en-GB" sz="1500" dirty="0"/>
              <a:t>Publish status updates in the field at the top of the LinkedIn home </a:t>
            </a:r>
            <a:r>
              <a:rPr lang="en-GB" sz="1500" dirty="0" smtClean="0"/>
              <a:t>page. Updates </a:t>
            </a:r>
            <a:r>
              <a:rPr lang="en-GB" sz="1500" dirty="0"/>
              <a:t>appear in </a:t>
            </a:r>
            <a:r>
              <a:rPr lang="en-GB" sz="1500" dirty="0" smtClean="0"/>
              <a:t>the </a:t>
            </a:r>
            <a:r>
              <a:rPr lang="en-GB" sz="1500" dirty="0"/>
              <a:t>activity feed and are one of LinkedIn’s main engagement and community-building features. Although visible </a:t>
            </a:r>
            <a:r>
              <a:rPr lang="en-GB" sz="1500" dirty="0" smtClean="0"/>
              <a:t>at </a:t>
            </a:r>
            <a:r>
              <a:rPr lang="en-GB" sz="1500" dirty="0"/>
              <a:t>all times, the activity feed is only viewable on </a:t>
            </a:r>
            <a:r>
              <a:rPr lang="en-GB" sz="1500" dirty="0" smtClean="0"/>
              <a:t>profiles </a:t>
            </a:r>
            <a:r>
              <a:rPr lang="en-GB" sz="1500" dirty="0"/>
              <a:t>by others when they are logged into LinkedIn</a:t>
            </a:r>
            <a:r>
              <a:rPr lang="en-GB" sz="1500" dirty="0" smtClean="0"/>
              <a:t>.</a:t>
            </a:r>
          </a:p>
          <a:p>
            <a:pPr marL="269875" indent="-255588"/>
            <a:r>
              <a:rPr lang="en-GB" sz="1500" b="1" dirty="0"/>
              <a:t>Following: </a:t>
            </a:r>
            <a:r>
              <a:rPr lang="en-GB" sz="1500" dirty="0"/>
              <a:t>This section has links to news and companies </a:t>
            </a:r>
            <a:r>
              <a:rPr lang="en-GB" sz="1500" dirty="0" smtClean="0"/>
              <a:t>the user follows.</a:t>
            </a:r>
            <a:endParaRPr lang="en-GB" sz="1500" dirty="0"/>
          </a:p>
        </p:txBody>
      </p:sp>
      <p:sp>
        <p:nvSpPr>
          <p:cNvPr id="2" name="Title 1"/>
          <p:cNvSpPr>
            <a:spLocks noGrp="1"/>
          </p:cNvSpPr>
          <p:nvPr>
            <p:ph type="title"/>
          </p:nvPr>
        </p:nvSpPr>
        <p:spPr>
          <a:xfrm>
            <a:off x="251520" y="112952"/>
            <a:ext cx="8640960" cy="579744"/>
          </a:xfrm>
        </p:spPr>
        <p:txBody>
          <a:bodyPr>
            <a:noAutofit/>
          </a:bodyPr>
          <a:lstStyle/>
          <a:p>
            <a:r>
              <a:rPr lang="en-GB" sz="2200" dirty="0" smtClean="0"/>
              <a:t>P1.3 </a:t>
            </a:r>
            <a:r>
              <a:rPr lang="en-GB" sz="2200" dirty="0"/>
              <a:t>- Technological developments </a:t>
            </a:r>
            <a:r>
              <a:rPr lang="en-GB" sz="2200" dirty="0" smtClean="0"/>
              <a:t>– Media and Service Types</a:t>
            </a:r>
            <a:endParaRPr lang="en-US" sz="2200" dirty="0"/>
          </a:p>
        </p:txBody>
      </p:sp>
    </p:spTree>
    <p:extLst>
      <p:ext uri="{BB962C8B-B14F-4D97-AF65-F5344CB8AC3E}">
        <p14:creationId xmlns:p14="http://schemas.microsoft.com/office/powerpoint/2010/main" val="324514893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3998" cy="5544616"/>
          </a:xfrm>
        </p:spPr>
        <p:txBody>
          <a:bodyPr>
            <a:noAutofit/>
          </a:bodyPr>
          <a:lstStyle/>
          <a:p>
            <a:r>
              <a:rPr lang="en-GB" sz="1350" b="1" dirty="0" smtClean="0"/>
              <a:t>Background - </a:t>
            </a:r>
            <a:r>
              <a:rPr lang="en-GB" sz="1350" dirty="0" smtClean="0"/>
              <a:t>Companies </a:t>
            </a:r>
            <a:r>
              <a:rPr lang="en-GB" sz="1350" dirty="0"/>
              <a:t>can rearrange any of the Background sections </a:t>
            </a:r>
            <a:r>
              <a:rPr lang="en-GB" sz="1350" dirty="0" smtClean="0"/>
              <a:t>to highlight </a:t>
            </a:r>
            <a:r>
              <a:rPr lang="en-GB" sz="1350" dirty="0"/>
              <a:t>one over the other. Background sections </a:t>
            </a:r>
            <a:r>
              <a:rPr lang="en-GB" sz="1350" dirty="0" smtClean="0"/>
              <a:t>include:</a:t>
            </a:r>
            <a:endParaRPr lang="en-GB" sz="1350" dirty="0"/>
          </a:p>
          <a:p>
            <a:pPr lvl="1"/>
            <a:r>
              <a:rPr lang="en-GB" sz="1350" b="1" dirty="0" smtClean="0"/>
              <a:t>Summary:</a:t>
            </a:r>
            <a:r>
              <a:rPr lang="en-GB" sz="1350" dirty="0" smtClean="0"/>
              <a:t> - Craft </a:t>
            </a:r>
            <a:r>
              <a:rPr lang="en-GB" sz="1350" dirty="0"/>
              <a:t>a professional 30-second </a:t>
            </a:r>
            <a:r>
              <a:rPr lang="en-GB" sz="1350" dirty="0" smtClean="0"/>
              <a:t>business pitch.</a:t>
            </a:r>
            <a:endParaRPr lang="en-GB" sz="1350" dirty="0"/>
          </a:p>
          <a:p>
            <a:pPr lvl="1"/>
            <a:r>
              <a:rPr lang="en-GB" sz="1350" b="1" dirty="0" smtClean="0"/>
              <a:t>Skills </a:t>
            </a:r>
            <a:r>
              <a:rPr lang="en-GB" sz="1350" b="1" dirty="0"/>
              <a:t>and Expertise</a:t>
            </a:r>
            <a:r>
              <a:rPr lang="en-GB" sz="1350" dirty="0" smtClean="0"/>
              <a:t>: - The </a:t>
            </a:r>
            <a:r>
              <a:rPr lang="en-GB" sz="1350" dirty="0"/>
              <a:t>key skills you add for yourself </a:t>
            </a:r>
            <a:r>
              <a:rPr lang="en-GB" sz="1350" dirty="0" smtClean="0"/>
              <a:t>are displayed </a:t>
            </a:r>
            <a:r>
              <a:rPr lang="en-GB" sz="1350" dirty="0"/>
              <a:t>here along with endorsements from others. Once </a:t>
            </a:r>
            <a:r>
              <a:rPr lang="en-GB" sz="1350" dirty="0" smtClean="0"/>
              <a:t>a company approve </a:t>
            </a:r>
            <a:r>
              <a:rPr lang="en-GB" sz="1350" dirty="0"/>
              <a:t>endorsements, endorsers show up on </a:t>
            </a:r>
            <a:r>
              <a:rPr lang="en-GB" sz="1350" dirty="0" smtClean="0"/>
              <a:t>their </a:t>
            </a:r>
            <a:r>
              <a:rPr lang="en-GB" sz="1350" dirty="0"/>
              <a:t>profile </a:t>
            </a:r>
            <a:r>
              <a:rPr lang="en-GB" sz="1350" dirty="0" smtClean="0"/>
              <a:t>with tiny </a:t>
            </a:r>
            <a:r>
              <a:rPr lang="en-GB" sz="1350" dirty="0"/>
              <a:t>thumbnails of their LinkedIn profile photos next to each </a:t>
            </a:r>
            <a:r>
              <a:rPr lang="en-GB" sz="1350" dirty="0" smtClean="0"/>
              <a:t>skill they’ve </a:t>
            </a:r>
            <a:r>
              <a:rPr lang="en-GB" sz="1350" dirty="0"/>
              <a:t>endorsed. </a:t>
            </a:r>
          </a:p>
          <a:p>
            <a:pPr lvl="1"/>
            <a:r>
              <a:rPr lang="en-GB" sz="1350" b="1" dirty="0" smtClean="0"/>
              <a:t>Experience</a:t>
            </a:r>
            <a:r>
              <a:rPr lang="en-GB" sz="1350" dirty="0" smtClean="0"/>
              <a:t> - </a:t>
            </a:r>
            <a:r>
              <a:rPr lang="en-GB" sz="1350" dirty="0"/>
              <a:t>Like in a traditional résumé, detail your work </a:t>
            </a:r>
            <a:r>
              <a:rPr lang="en-GB" sz="1350" dirty="0" smtClean="0"/>
              <a:t>experience in </a:t>
            </a:r>
            <a:r>
              <a:rPr lang="en-GB" sz="1350" dirty="0"/>
              <a:t>reverse chronological order, with the most recent appearing </a:t>
            </a:r>
            <a:r>
              <a:rPr lang="en-GB" sz="1350" dirty="0" smtClean="0"/>
              <a:t>at the </a:t>
            </a:r>
            <a:r>
              <a:rPr lang="en-GB" sz="1350" dirty="0"/>
              <a:t>top.</a:t>
            </a:r>
          </a:p>
          <a:p>
            <a:pPr lvl="1"/>
            <a:r>
              <a:rPr lang="en-GB" sz="1350" b="1" dirty="0" smtClean="0"/>
              <a:t>Education</a:t>
            </a:r>
            <a:r>
              <a:rPr lang="en-GB" sz="1350" dirty="0" smtClean="0"/>
              <a:t> -  </a:t>
            </a:r>
            <a:r>
              <a:rPr lang="en-GB" sz="1350" dirty="0"/>
              <a:t>List your educational background in </a:t>
            </a:r>
            <a:r>
              <a:rPr lang="en-GB" sz="1350" dirty="0" smtClean="0"/>
              <a:t>reverse chronological </a:t>
            </a:r>
            <a:r>
              <a:rPr lang="en-GB" sz="1350" dirty="0"/>
              <a:t>order.</a:t>
            </a:r>
          </a:p>
          <a:p>
            <a:pPr lvl="1"/>
            <a:r>
              <a:rPr lang="en-GB" sz="1350" b="1" dirty="0" smtClean="0"/>
              <a:t>Additional Information</a:t>
            </a:r>
            <a:r>
              <a:rPr lang="en-GB" sz="1350" dirty="0" smtClean="0"/>
              <a:t> -  </a:t>
            </a:r>
            <a:r>
              <a:rPr lang="en-GB" sz="1350" dirty="0"/>
              <a:t>This section consists of your </a:t>
            </a:r>
            <a:r>
              <a:rPr lang="en-GB" sz="1350" dirty="0" smtClean="0"/>
              <a:t>Websites, Interests</a:t>
            </a:r>
            <a:r>
              <a:rPr lang="en-GB" sz="1350" dirty="0"/>
              <a:t>, Groups and Associations, and </a:t>
            </a:r>
            <a:r>
              <a:rPr lang="en-GB" sz="1350" dirty="0" smtClean="0"/>
              <a:t>Honours </a:t>
            </a:r>
            <a:r>
              <a:rPr lang="en-GB" sz="1350" dirty="0"/>
              <a:t>and Awards. </a:t>
            </a:r>
            <a:r>
              <a:rPr lang="en-GB" sz="1350" dirty="0" smtClean="0"/>
              <a:t>The more a business </a:t>
            </a:r>
            <a:r>
              <a:rPr lang="en-GB" sz="1350" dirty="0"/>
              <a:t>add to this section, the more reasons people find to be </a:t>
            </a:r>
            <a:r>
              <a:rPr lang="en-GB" sz="1350" dirty="0" smtClean="0"/>
              <a:t>in touch and trust them.</a:t>
            </a:r>
            <a:endParaRPr lang="en-GB" sz="1350" dirty="0"/>
          </a:p>
          <a:p>
            <a:r>
              <a:rPr lang="en-GB" sz="1350" b="1" dirty="0" smtClean="0"/>
              <a:t>Recommendations</a:t>
            </a:r>
            <a:r>
              <a:rPr lang="en-GB" sz="1350" b="1" dirty="0"/>
              <a:t>: </a:t>
            </a:r>
            <a:r>
              <a:rPr lang="en-GB" sz="1350" dirty="0"/>
              <a:t>You can display both recommendations </a:t>
            </a:r>
            <a:r>
              <a:rPr lang="en-GB" sz="1350" dirty="0" smtClean="0"/>
              <a:t>from others </a:t>
            </a:r>
            <a:r>
              <a:rPr lang="en-GB" sz="1350" dirty="0"/>
              <a:t>about your work and your recommendations of others. See </a:t>
            </a:r>
            <a:r>
              <a:rPr lang="en-GB" sz="1350" dirty="0" smtClean="0"/>
              <a:t>more about </a:t>
            </a:r>
            <a:r>
              <a:rPr lang="en-GB" sz="1350" dirty="0"/>
              <a:t>engaging through recommendations in “Giving and </a:t>
            </a:r>
            <a:r>
              <a:rPr lang="en-GB" sz="1350" dirty="0" smtClean="0"/>
              <a:t>receiving recommendations</a:t>
            </a:r>
            <a:r>
              <a:rPr lang="en-GB" sz="1350" dirty="0"/>
              <a:t>,” later in this chapter.</a:t>
            </a:r>
          </a:p>
          <a:p>
            <a:r>
              <a:rPr lang="en-GB" sz="1350" b="1" dirty="0" smtClean="0"/>
              <a:t>Connections</a:t>
            </a:r>
            <a:r>
              <a:rPr lang="en-GB" sz="1350" b="1" dirty="0"/>
              <a:t>: </a:t>
            </a:r>
            <a:r>
              <a:rPr lang="en-GB" sz="1350" dirty="0"/>
              <a:t>If you opt to make your LinkedIn Connections viewable </a:t>
            </a:r>
            <a:r>
              <a:rPr lang="en-GB" sz="1350" dirty="0" smtClean="0"/>
              <a:t>by others</a:t>
            </a:r>
            <a:r>
              <a:rPr lang="en-GB" sz="1350" dirty="0"/>
              <a:t>, photos of some of your Connections appear on your profile </a:t>
            </a:r>
            <a:r>
              <a:rPr lang="en-GB" sz="1350" dirty="0" smtClean="0"/>
              <a:t>with a </a:t>
            </a:r>
            <a:r>
              <a:rPr lang="en-GB" sz="1350" dirty="0"/>
              <a:t>link to all of them. Because of the emphasis on professional </a:t>
            </a:r>
            <a:r>
              <a:rPr lang="en-GB" sz="1350" dirty="0" smtClean="0"/>
              <a:t>networking, showing their </a:t>
            </a:r>
            <a:r>
              <a:rPr lang="en-GB" sz="1350" dirty="0"/>
              <a:t>Connections helps facilitate contacts and introductions.</a:t>
            </a:r>
          </a:p>
          <a:p>
            <a:r>
              <a:rPr lang="en-GB" sz="1350" b="1" dirty="0" smtClean="0"/>
              <a:t>Groups</a:t>
            </a:r>
            <a:r>
              <a:rPr lang="en-GB" sz="1350" b="1" dirty="0"/>
              <a:t>: </a:t>
            </a:r>
            <a:r>
              <a:rPr lang="en-GB" sz="1350" dirty="0"/>
              <a:t>Logos for some of the groups you’ve joined on LinkedIn </a:t>
            </a:r>
            <a:r>
              <a:rPr lang="en-GB" sz="1350" dirty="0" smtClean="0"/>
              <a:t>signify your </a:t>
            </a:r>
            <a:r>
              <a:rPr lang="en-GB" sz="1350" dirty="0"/>
              <a:t>affiliations and link directly to the groups where you’re a </a:t>
            </a:r>
            <a:r>
              <a:rPr lang="en-GB" sz="1350" dirty="0" smtClean="0"/>
              <a:t>member. Being </a:t>
            </a:r>
            <a:r>
              <a:rPr lang="en-GB" sz="1350" dirty="0"/>
              <a:t>a member of a specific group can encourage connections </a:t>
            </a:r>
            <a:r>
              <a:rPr lang="en-GB" sz="1350" dirty="0" smtClean="0"/>
              <a:t>and interactions </a:t>
            </a:r>
            <a:r>
              <a:rPr lang="en-GB" sz="1350" dirty="0"/>
              <a:t>based on similar interests.</a:t>
            </a:r>
          </a:p>
          <a:p>
            <a:pPr marL="109728" indent="0">
              <a:buNone/>
            </a:pPr>
            <a:r>
              <a:rPr lang="en-GB" sz="1350" b="1" dirty="0"/>
              <a:t>Task </a:t>
            </a:r>
            <a:r>
              <a:rPr lang="en-GB" sz="1350" b="1" dirty="0" smtClean="0"/>
              <a:t>3 </a:t>
            </a:r>
            <a:r>
              <a:rPr lang="en-GB" sz="1350" b="1" dirty="0"/>
              <a:t>– </a:t>
            </a:r>
            <a:r>
              <a:rPr lang="en-GB" sz="1350" b="1" dirty="0" smtClean="0"/>
              <a:t>P1.3 </a:t>
            </a:r>
            <a:r>
              <a:rPr lang="en-GB" sz="1350" b="1" dirty="0"/>
              <a:t>–</a:t>
            </a:r>
            <a:r>
              <a:rPr lang="en-GB" sz="1350" dirty="0"/>
              <a:t> Using examples, define and explain the </a:t>
            </a:r>
            <a:r>
              <a:rPr lang="en-GB" sz="1350" dirty="0" smtClean="0"/>
              <a:t>business and social functions of </a:t>
            </a:r>
            <a:r>
              <a:rPr lang="en-GB" sz="1350" b="1" dirty="0" smtClean="0"/>
              <a:t>Facebook</a:t>
            </a:r>
            <a:r>
              <a:rPr lang="en-GB" sz="1350" dirty="0" smtClean="0"/>
              <a:t> and </a:t>
            </a:r>
            <a:r>
              <a:rPr lang="en-GB" sz="1350" b="1" dirty="0" smtClean="0"/>
              <a:t>LinkedIn</a:t>
            </a:r>
            <a:r>
              <a:rPr lang="en-GB" sz="1350" dirty="0" smtClean="0"/>
              <a:t> stating how businesses could use these social networks to promote themselves.</a:t>
            </a:r>
            <a:endParaRPr lang="en-GB" sz="1350" dirty="0"/>
          </a:p>
        </p:txBody>
      </p:sp>
      <p:sp>
        <p:nvSpPr>
          <p:cNvPr id="2" name="Title 1"/>
          <p:cNvSpPr>
            <a:spLocks noGrp="1"/>
          </p:cNvSpPr>
          <p:nvPr>
            <p:ph type="title"/>
          </p:nvPr>
        </p:nvSpPr>
        <p:spPr>
          <a:xfrm>
            <a:off x="251520" y="112952"/>
            <a:ext cx="8640960" cy="579744"/>
          </a:xfrm>
        </p:spPr>
        <p:txBody>
          <a:bodyPr>
            <a:noAutofit/>
          </a:bodyPr>
          <a:lstStyle/>
          <a:p>
            <a:r>
              <a:rPr lang="en-GB" sz="2200" dirty="0" smtClean="0"/>
              <a:t>P1.3 </a:t>
            </a:r>
            <a:r>
              <a:rPr lang="en-GB" sz="2200" dirty="0"/>
              <a:t>- Technological developments </a:t>
            </a:r>
            <a:r>
              <a:rPr lang="en-GB" sz="2200" dirty="0" smtClean="0"/>
              <a:t>– Media and Service Types</a:t>
            </a:r>
            <a:endParaRPr lang="en-US" sz="2200" dirty="0"/>
          </a:p>
        </p:txBody>
      </p:sp>
    </p:spTree>
    <p:extLst>
      <p:ext uri="{BB962C8B-B14F-4D97-AF65-F5344CB8AC3E}">
        <p14:creationId xmlns:p14="http://schemas.microsoft.com/office/powerpoint/2010/main" val="279335746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3998" cy="5544616"/>
          </a:xfrm>
        </p:spPr>
        <p:txBody>
          <a:bodyPr>
            <a:noAutofit/>
          </a:bodyPr>
          <a:lstStyle/>
          <a:p>
            <a:pPr marL="273050" indent="-273050"/>
            <a:r>
              <a:rPr lang="en-GB" sz="1500" b="1" dirty="0" smtClean="0"/>
              <a:t>Bookmarking </a:t>
            </a:r>
            <a:r>
              <a:rPr lang="en-GB" sz="1500" b="1" dirty="0"/>
              <a:t>sites </a:t>
            </a:r>
            <a:r>
              <a:rPr lang="en-GB" sz="1500" dirty="0"/>
              <a:t>for link management to websites and resources on the internet i.e. </a:t>
            </a:r>
            <a:r>
              <a:rPr lang="en-GB" sz="1500" dirty="0" smtClean="0"/>
              <a:t>Delicious - A </a:t>
            </a:r>
            <a:r>
              <a:rPr lang="en-GB" sz="1500" b="1" dirty="0"/>
              <a:t>social bookmarking</a:t>
            </a:r>
            <a:r>
              <a:rPr lang="en-GB" sz="1500" dirty="0"/>
              <a:t> service is a </a:t>
            </a:r>
            <a:r>
              <a:rPr lang="en-GB" sz="1500" dirty="0" smtClean="0"/>
              <a:t>centralised </a:t>
            </a:r>
            <a:r>
              <a:rPr lang="en-GB" sz="1500" dirty="0"/>
              <a:t>online service which enables users to </a:t>
            </a:r>
            <a:r>
              <a:rPr lang="en-GB" sz="1500" dirty="0" smtClean="0"/>
              <a:t>add, </a:t>
            </a:r>
            <a:r>
              <a:rPr lang="en-GB" sz="1500" dirty="0"/>
              <a:t>edit, and share bookmarks of web </a:t>
            </a:r>
            <a:r>
              <a:rPr lang="en-GB" sz="1500" dirty="0" smtClean="0"/>
              <a:t>pages, like an online favourites site. Facebook started this way before it became a social networking site. </a:t>
            </a:r>
            <a:r>
              <a:rPr lang="en-GB" sz="1500" b="1" dirty="0" smtClean="0"/>
              <a:t>Delicious</a:t>
            </a:r>
            <a:r>
              <a:rPr lang="en-GB" sz="1500" dirty="0"/>
              <a:t>, </a:t>
            </a:r>
            <a:r>
              <a:rPr lang="en-GB" sz="1500" dirty="0" smtClean="0"/>
              <a:t>popularised </a:t>
            </a:r>
            <a:r>
              <a:rPr lang="en-GB" sz="1500" dirty="0"/>
              <a:t>the terms "social bookmarking" and "tagging". </a:t>
            </a:r>
            <a:endParaRPr lang="en-GB" sz="1500" dirty="0" smtClean="0"/>
          </a:p>
          <a:p>
            <a:pPr marL="273050" indent="-273050"/>
            <a:r>
              <a:rPr lang="en-GB" sz="1500" b="1" dirty="0" smtClean="0"/>
              <a:t>Tagging</a:t>
            </a:r>
            <a:r>
              <a:rPr lang="en-GB" sz="1500" dirty="0" smtClean="0"/>
              <a:t> </a:t>
            </a:r>
            <a:r>
              <a:rPr lang="en-GB" sz="1500" dirty="0"/>
              <a:t>is a significant feature of social bookmarking systems, enabling users to </a:t>
            </a:r>
            <a:r>
              <a:rPr lang="en-GB" sz="1500" dirty="0" smtClean="0"/>
              <a:t>organise </a:t>
            </a:r>
            <a:r>
              <a:rPr lang="en-GB" sz="1500" dirty="0"/>
              <a:t>their bookmarks in flexible ways and develop shared </a:t>
            </a:r>
            <a:r>
              <a:rPr lang="en-GB" sz="1500" dirty="0" smtClean="0"/>
              <a:t>vocabularies.</a:t>
            </a:r>
            <a:endParaRPr lang="en-GB" sz="1500" dirty="0"/>
          </a:p>
          <a:p>
            <a:pPr marL="273050" indent="-273050"/>
            <a:r>
              <a:rPr lang="en-GB" sz="1500" dirty="0"/>
              <a:t>Unlike file </a:t>
            </a:r>
            <a:r>
              <a:rPr lang="en-GB" sz="1500" dirty="0" smtClean="0"/>
              <a:t>sharing sites, </a:t>
            </a:r>
            <a:r>
              <a:rPr lang="en-GB" sz="1500" dirty="0"/>
              <a:t>social bookmarking does not save the </a:t>
            </a:r>
            <a:r>
              <a:rPr lang="en-GB" sz="1500" dirty="0" smtClean="0"/>
              <a:t>resources, </a:t>
            </a:r>
            <a:r>
              <a:rPr lang="en-GB" sz="1500" dirty="0"/>
              <a:t>merely bookmarks that </a:t>
            </a:r>
            <a:r>
              <a:rPr lang="en-GB" sz="1500" dirty="0" smtClean="0"/>
              <a:t>reference. </a:t>
            </a:r>
            <a:r>
              <a:rPr lang="en-GB" sz="1500" dirty="0"/>
              <a:t>Descriptions may be added to these bookmarks in the form of metadata, so users may understand the content of the resource without first needing to download it for themselves. Such descriptions may be free text comments, votes in </a:t>
            </a:r>
            <a:r>
              <a:rPr lang="en-GB" sz="1500" dirty="0" smtClean="0"/>
              <a:t>favour </a:t>
            </a:r>
            <a:r>
              <a:rPr lang="en-GB" sz="1500" dirty="0"/>
              <a:t>of or against its </a:t>
            </a:r>
            <a:r>
              <a:rPr lang="en-GB" sz="1500" dirty="0" smtClean="0"/>
              <a:t>quality </a:t>
            </a:r>
            <a:r>
              <a:rPr lang="en-GB" sz="1500" dirty="0"/>
              <a:t>or </a:t>
            </a:r>
            <a:r>
              <a:rPr lang="en-GB" sz="1500" dirty="0" smtClean="0"/>
              <a:t>just tags.</a:t>
            </a:r>
            <a:endParaRPr lang="en-GB" sz="1500" dirty="0"/>
          </a:p>
          <a:p>
            <a:pPr marL="273050" indent="-273050"/>
            <a:r>
              <a:rPr lang="en-GB" sz="1500" dirty="0"/>
              <a:t>In a social bookmarking system, users save links to web pages that they want to remember </a:t>
            </a:r>
            <a:r>
              <a:rPr lang="en-GB" sz="1500" dirty="0" smtClean="0"/>
              <a:t>and </a:t>
            </a:r>
            <a:r>
              <a:rPr lang="en-GB" sz="1500" dirty="0"/>
              <a:t>share. These bookmarks are usually public, and can be saved privately, shared only with specified people or groups, shared only inside certain networks, or another combination of public and private domains. The allowed people can usually view these bookmarks chronologically, by category or tags, or via a search engine.</a:t>
            </a:r>
          </a:p>
          <a:p>
            <a:pPr marL="273050" indent="-273050"/>
            <a:r>
              <a:rPr lang="en-GB" sz="1500" dirty="0" smtClean="0"/>
              <a:t>Most social bookmark services encourage users to organise their bookmarks with informal tags instead of the traditional browser-based system of folders, although some services feature categories/folders or a combination of folders and tags. As </a:t>
            </a:r>
            <a:r>
              <a:rPr lang="en-GB" sz="1500" dirty="0"/>
              <a:t>these services have matured and grown more popular, they have added extra features such as ratings and comments on bookmarks, the ability to import and export bookmarks from browsers, emailing </a:t>
            </a:r>
            <a:r>
              <a:rPr lang="en-GB" sz="1500" dirty="0" smtClean="0"/>
              <a:t>bookmarks</a:t>
            </a:r>
            <a:r>
              <a:rPr lang="en-GB" sz="1500" dirty="0"/>
              <a:t>, web annotation, </a:t>
            </a:r>
            <a:r>
              <a:rPr lang="en-GB" sz="1500"/>
              <a:t>and </a:t>
            </a:r>
            <a:r>
              <a:rPr lang="en-GB" sz="1500" smtClean="0"/>
              <a:t>groups.</a:t>
            </a:r>
            <a:endParaRPr lang="en-GB" sz="1500" dirty="0"/>
          </a:p>
        </p:txBody>
      </p:sp>
      <p:sp>
        <p:nvSpPr>
          <p:cNvPr id="2" name="Title 1"/>
          <p:cNvSpPr>
            <a:spLocks noGrp="1"/>
          </p:cNvSpPr>
          <p:nvPr>
            <p:ph type="title"/>
          </p:nvPr>
        </p:nvSpPr>
        <p:spPr>
          <a:xfrm>
            <a:off x="251520" y="112952"/>
            <a:ext cx="8640960" cy="579744"/>
          </a:xfrm>
        </p:spPr>
        <p:txBody>
          <a:bodyPr>
            <a:noAutofit/>
          </a:bodyPr>
          <a:lstStyle/>
          <a:p>
            <a:r>
              <a:rPr lang="en-GB" sz="2200" dirty="0" smtClean="0"/>
              <a:t>P1.4 </a:t>
            </a:r>
            <a:r>
              <a:rPr lang="en-GB" sz="2200" dirty="0"/>
              <a:t>- Technological developments </a:t>
            </a:r>
            <a:r>
              <a:rPr lang="en-GB" sz="2200" dirty="0" smtClean="0"/>
              <a:t>– Media and Service Types</a:t>
            </a:r>
            <a:endParaRPr lang="en-US" sz="2200" dirty="0"/>
          </a:p>
        </p:txBody>
      </p:sp>
    </p:spTree>
    <p:extLst>
      <p:ext uri="{BB962C8B-B14F-4D97-AF65-F5344CB8AC3E}">
        <p14:creationId xmlns:p14="http://schemas.microsoft.com/office/powerpoint/2010/main" val="360000862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21720"/>
            <a:ext cx="7560840" cy="5659608"/>
          </a:xfrm>
        </p:spPr>
        <p:txBody>
          <a:bodyPr>
            <a:noAutofit/>
          </a:bodyPr>
          <a:lstStyle/>
          <a:p>
            <a:pPr marL="177800" indent="-163513"/>
            <a:r>
              <a:rPr lang="en-GB" sz="1300" dirty="0" smtClean="0"/>
              <a:t>The popularity of these sites is greater than most people realise, see the ranking table below:</a:t>
            </a:r>
            <a:endParaRPr lang="en-GB" sz="1300" dirty="0" smtClean="0">
              <a:hlinkClick r:id="rId2"/>
            </a:endParaRPr>
          </a:p>
          <a:p>
            <a:pPr marL="177800" indent="-163513"/>
            <a:r>
              <a:rPr lang="en-GB" sz="1300" b="1" dirty="0" smtClean="0">
                <a:hlinkClick r:id="rId2"/>
              </a:rPr>
              <a:t>1</a:t>
            </a:r>
            <a:r>
              <a:rPr lang="en-GB" sz="1300" dirty="0" smtClean="0">
                <a:hlinkClick r:id="rId2"/>
              </a:rPr>
              <a:t> - Twitter</a:t>
            </a:r>
            <a:r>
              <a:rPr lang="en-GB" sz="1300" dirty="0" smtClean="0"/>
              <a:t> - </a:t>
            </a:r>
            <a:r>
              <a:rPr lang="en-GB" sz="1300" b="1" dirty="0" smtClean="0"/>
              <a:t>250,000,000</a:t>
            </a:r>
            <a:r>
              <a:rPr lang="en-GB" sz="1300" dirty="0" smtClean="0"/>
              <a:t> </a:t>
            </a:r>
            <a:r>
              <a:rPr lang="en-GB" sz="1300" dirty="0"/>
              <a:t>- Estimated Unique Monthly </a:t>
            </a:r>
            <a:r>
              <a:rPr lang="en-GB" sz="1300" dirty="0" smtClean="0"/>
              <a:t>Visitors</a:t>
            </a:r>
            <a:endParaRPr lang="en-GB" sz="1300" dirty="0"/>
          </a:p>
          <a:p>
            <a:pPr marL="177800" indent="-163513"/>
            <a:r>
              <a:rPr lang="en-GB" sz="1300" b="1" dirty="0">
                <a:hlinkClick r:id="rId3"/>
              </a:rPr>
              <a:t>2</a:t>
            </a:r>
            <a:r>
              <a:rPr lang="en-GB" sz="1300" dirty="0">
                <a:hlinkClick r:id="rId3"/>
              </a:rPr>
              <a:t> </a:t>
            </a:r>
            <a:r>
              <a:rPr lang="en-GB" sz="1300" dirty="0" smtClean="0">
                <a:hlinkClick r:id="rId3"/>
              </a:rPr>
              <a:t>- </a:t>
            </a:r>
            <a:r>
              <a:rPr lang="en-GB" sz="1300" dirty="0" err="1" smtClean="0">
                <a:hlinkClick r:id="rId3"/>
              </a:rPr>
              <a:t>Pinterest</a:t>
            </a:r>
            <a:r>
              <a:rPr lang="en-GB" sz="1300" dirty="0" smtClean="0"/>
              <a:t> </a:t>
            </a:r>
            <a:r>
              <a:rPr lang="en-GB" sz="1300" dirty="0"/>
              <a:t>- </a:t>
            </a:r>
            <a:r>
              <a:rPr lang="en-GB" sz="1300" b="1" dirty="0" smtClean="0"/>
              <a:t>120,000,000</a:t>
            </a:r>
            <a:r>
              <a:rPr lang="en-GB" sz="1300" dirty="0" smtClean="0"/>
              <a:t> </a:t>
            </a:r>
            <a:r>
              <a:rPr lang="en-GB" sz="1300" dirty="0"/>
              <a:t>- Estimated Unique Monthly </a:t>
            </a:r>
            <a:r>
              <a:rPr lang="en-GB" sz="1300" dirty="0" smtClean="0"/>
              <a:t>Visitors</a:t>
            </a:r>
            <a:r>
              <a:rPr lang="en-GB" sz="1300" dirty="0"/>
              <a:t/>
            </a:r>
            <a:br>
              <a:rPr lang="en-GB" sz="1300" dirty="0"/>
            </a:br>
            <a:r>
              <a:rPr lang="en-GB" sz="1300" b="1" dirty="0" smtClean="0">
                <a:hlinkClick r:id="rId4"/>
              </a:rPr>
              <a:t>3</a:t>
            </a:r>
            <a:r>
              <a:rPr lang="en-GB" sz="1300" dirty="0" smtClean="0">
                <a:hlinkClick r:id="rId4"/>
              </a:rPr>
              <a:t> - Reddit</a:t>
            </a:r>
            <a:r>
              <a:rPr lang="en-GB" sz="1300" dirty="0" smtClean="0"/>
              <a:t> - </a:t>
            </a:r>
            <a:r>
              <a:rPr lang="en-GB" sz="1300" b="1" dirty="0" smtClean="0"/>
              <a:t>16,000,000</a:t>
            </a:r>
            <a:r>
              <a:rPr lang="en-GB" sz="1300" dirty="0" smtClean="0"/>
              <a:t> </a:t>
            </a:r>
            <a:r>
              <a:rPr lang="en-GB" sz="1300" dirty="0"/>
              <a:t>- Estimated Unique Monthly </a:t>
            </a:r>
            <a:r>
              <a:rPr lang="en-GB" sz="1300" dirty="0" smtClean="0"/>
              <a:t>Visitors</a:t>
            </a:r>
          </a:p>
          <a:p>
            <a:pPr marL="177800" indent="-163513"/>
            <a:r>
              <a:rPr lang="en-GB" sz="1300" b="1" dirty="0" smtClean="0">
                <a:hlinkClick r:id="rId5"/>
              </a:rPr>
              <a:t>4</a:t>
            </a:r>
            <a:r>
              <a:rPr lang="en-GB" sz="1300" dirty="0" smtClean="0">
                <a:hlinkClick r:id="rId5"/>
              </a:rPr>
              <a:t> - </a:t>
            </a:r>
            <a:r>
              <a:rPr lang="en-GB" sz="1300" dirty="0" err="1" smtClean="0">
                <a:hlinkClick r:id="rId5"/>
              </a:rPr>
              <a:t>StumbleUpon</a:t>
            </a:r>
            <a:r>
              <a:rPr lang="en-GB" sz="1300" dirty="0" smtClean="0"/>
              <a:t> - </a:t>
            </a:r>
            <a:r>
              <a:rPr lang="en-GB" sz="1300" b="1" dirty="0"/>
              <a:t>15,000,000</a:t>
            </a:r>
            <a:r>
              <a:rPr lang="en-GB" sz="1300" dirty="0"/>
              <a:t> - Estimated Unique Monthly </a:t>
            </a:r>
            <a:r>
              <a:rPr lang="en-GB" sz="1300" dirty="0" smtClean="0"/>
              <a:t>Visitors</a:t>
            </a:r>
            <a:r>
              <a:rPr lang="en-GB" sz="1300" dirty="0"/>
              <a:t/>
            </a:r>
            <a:br>
              <a:rPr lang="en-GB" sz="1300" dirty="0"/>
            </a:br>
            <a:r>
              <a:rPr lang="en-GB" sz="1300" b="1" dirty="0" smtClean="0">
                <a:hlinkClick r:id="rId6"/>
              </a:rPr>
              <a:t>5</a:t>
            </a:r>
            <a:r>
              <a:rPr lang="en-GB" sz="1300" dirty="0" smtClean="0">
                <a:hlinkClick r:id="rId6"/>
              </a:rPr>
              <a:t> - Delicious</a:t>
            </a:r>
            <a:r>
              <a:rPr lang="en-GB" sz="1300" dirty="0" smtClean="0"/>
              <a:t> </a:t>
            </a:r>
            <a:r>
              <a:rPr lang="en-GB" sz="1300" dirty="0"/>
              <a:t>- </a:t>
            </a:r>
            <a:r>
              <a:rPr lang="en-GB" sz="1300" b="1" dirty="0" smtClean="0"/>
              <a:t>5,500,000</a:t>
            </a:r>
            <a:r>
              <a:rPr lang="en-GB" sz="1300" dirty="0" smtClean="0"/>
              <a:t> </a:t>
            </a:r>
            <a:r>
              <a:rPr lang="en-GB" sz="1300" dirty="0"/>
              <a:t>- Estimated Unique Monthly </a:t>
            </a:r>
            <a:r>
              <a:rPr lang="en-GB" sz="1300" dirty="0" smtClean="0"/>
              <a:t>Visitors</a:t>
            </a:r>
          </a:p>
          <a:p>
            <a:pPr marL="177800" indent="-163513"/>
            <a:r>
              <a:rPr lang="en-GB" sz="1300" b="1" dirty="0" smtClean="0">
                <a:hlinkClick r:id="rId7"/>
              </a:rPr>
              <a:t>6</a:t>
            </a:r>
            <a:r>
              <a:rPr lang="en-GB" sz="1300" dirty="0" smtClean="0">
                <a:hlinkClick r:id="rId7"/>
              </a:rPr>
              <a:t> - </a:t>
            </a:r>
            <a:r>
              <a:rPr lang="en-GB" sz="1300" dirty="0" err="1" smtClean="0">
                <a:hlinkClick r:id="rId7"/>
              </a:rPr>
              <a:t>digg</a:t>
            </a:r>
            <a:r>
              <a:rPr lang="en-GB" sz="1300" dirty="0" smtClean="0"/>
              <a:t> - </a:t>
            </a:r>
            <a:r>
              <a:rPr lang="en-GB" sz="1300" b="1" dirty="0" smtClean="0"/>
              <a:t>4,100,000</a:t>
            </a:r>
            <a:r>
              <a:rPr lang="en-GB" sz="1300" dirty="0" smtClean="0"/>
              <a:t> </a:t>
            </a:r>
            <a:r>
              <a:rPr lang="en-GB" sz="1300" dirty="0"/>
              <a:t>- Estimated Unique Monthly </a:t>
            </a:r>
            <a:r>
              <a:rPr lang="en-GB" sz="1300" dirty="0" smtClean="0"/>
              <a:t>Visitors</a:t>
            </a:r>
          </a:p>
          <a:p>
            <a:pPr marL="177800" indent="-163513"/>
            <a:r>
              <a:rPr lang="en-GB" sz="1300" b="1" dirty="0" smtClean="0">
                <a:hlinkClick r:id="rId8"/>
              </a:rPr>
              <a:t>7</a:t>
            </a:r>
            <a:r>
              <a:rPr lang="en-GB" sz="1300" dirty="0" smtClean="0">
                <a:hlinkClick r:id="rId8"/>
              </a:rPr>
              <a:t> - FARK</a:t>
            </a:r>
            <a:r>
              <a:rPr lang="en-GB" sz="1300" dirty="0" smtClean="0"/>
              <a:t> - </a:t>
            </a:r>
            <a:r>
              <a:rPr lang="en-GB" sz="1300" b="1" dirty="0" smtClean="0"/>
              <a:t>1,850,000</a:t>
            </a:r>
            <a:r>
              <a:rPr lang="en-GB" sz="1300" dirty="0" smtClean="0"/>
              <a:t> </a:t>
            </a:r>
            <a:r>
              <a:rPr lang="en-GB" sz="1300" dirty="0"/>
              <a:t>- Estimated Unique Monthly </a:t>
            </a:r>
            <a:r>
              <a:rPr lang="en-GB" sz="1300" dirty="0" smtClean="0"/>
              <a:t>Visitors</a:t>
            </a:r>
          </a:p>
          <a:p>
            <a:pPr marL="177800" indent="-163513"/>
            <a:r>
              <a:rPr lang="en-GB" sz="1300" b="1" dirty="0" smtClean="0">
                <a:hlinkClick r:id="rId9"/>
              </a:rPr>
              <a:t>8</a:t>
            </a:r>
            <a:r>
              <a:rPr lang="en-GB" sz="1300" dirty="0" smtClean="0">
                <a:hlinkClick r:id="rId9"/>
              </a:rPr>
              <a:t> - Slashdot</a:t>
            </a:r>
            <a:r>
              <a:rPr lang="en-GB" sz="1300" dirty="0" smtClean="0"/>
              <a:t> - </a:t>
            </a:r>
            <a:r>
              <a:rPr lang="en-GB" sz="1300" b="1" dirty="0" smtClean="0"/>
              <a:t>1,700,000</a:t>
            </a:r>
            <a:r>
              <a:rPr lang="en-GB" sz="1300" dirty="0" smtClean="0"/>
              <a:t> </a:t>
            </a:r>
            <a:r>
              <a:rPr lang="en-GB" sz="1300" dirty="0"/>
              <a:t>- Estimated Unique Monthly </a:t>
            </a:r>
            <a:r>
              <a:rPr lang="en-GB" sz="1300" dirty="0" smtClean="0"/>
              <a:t>Visitors</a:t>
            </a:r>
          </a:p>
          <a:p>
            <a:pPr marL="177800" indent="-163513"/>
            <a:r>
              <a:rPr lang="en-GB" sz="1300" b="1" dirty="0"/>
              <a:t>Social bookmarking </a:t>
            </a:r>
            <a:r>
              <a:rPr lang="en-GB" sz="1300" dirty="0"/>
              <a:t>should play a role in </a:t>
            </a:r>
            <a:r>
              <a:rPr lang="en-GB" sz="1300" dirty="0" smtClean="0"/>
              <a:t>any business </a:t>
            </a:r>
            <a:r>
              <a:rPr lang="en-GB" sz="1300" dirty="0"/>
              <a:t>marketing strategy because it is </a:t>
            </a:r>
            <a:r>
              <a:rPr lang="en-GB" sz="1300" dirty="0" smtClean="0"/>
              <a:t>a free way to </a:t>
            </a:r>
            <a:r>
              <a:rPr lang="en-GB" sz="1300" dirty="0"/>
              <a:t>generate traffic. Every time </a:t>
            </a:r>
            <a:r>
              <a:rPr lang="en-GB" sz="1300" dirty="0" smtClean="0"/>
              <a:t>a company adds </a:t>
            </a:r>
            <a:r>
              <a:rPr lang="en-GB" sz="1300" dirty="0"/>
              <a:t>a bookmark to </a:t>
            </a:r>
            <a:r>
              <a:rPr lang="en-GB" sz="1300" dirty="0" smtClean="0"/>
              <a:t>a page </a:t>
            </a:r>
            <a:r>
              <a:rPr lang="en-GB" sz="1300" dirty="0"/>
              <a:t>in one of these sites </a:t>
            </a:r>
            <a:r>
              <a:rPr lang="en-GB" sz="1300" dirty="0" smtClean="0"/>
              <a:t>then can </a:t>
            </a:r>
            <a:r>
              <a:rPr lang="en-GB" sz="1300" dirty="0"/>
              <a:t>create a backlink, which helps </a:t>
            </a:r>
            <a:r>
              <a:rPr lang="en-GB" sz="1300" dirty="0" smtClean="0"/>
              <a:t>business websites </a:t>
            </a:r>
            <a:r>
              <a:rPr lang="en-GB" sz="1300" dirty="0"/>
              <a:t>gain more </a:t>
            </a:r>
            <a:r>
              <a:rPr lang="en-GB" sz="1300" dirty="0" smtClean="0"/>
              <a:t>visibility.</a:t>
            </a:r>
          </a:p>
          <a:p>
            <a:pPr marL="177800" indent="-163513"/>
            <a:r>
              <a:rPr lang="en-GB" sz="1300" dirty="0" smtClean="0"/>
              <a:t>Social </a:t>
            </a:r>
            <a:r>
              <a:rPr lang="en-GB" sz="1300" dirty="0"/>
              <a:t>bookmarking generates traffic in a couple different </a:t>
            </a:r>
            <a:r>
              <a:rPr lang="en-GB" sz="1300" dirty="0" smtClean="0"/>
              <a:t>ways:</a:t>
            </a:r>
          </a:p>
          <a:p>
            <a:pPr marL="360363" lvl="1" indent="-163513"/>
            <a:r>
              <a:rPr lang="en-GB" sz="1300" b="1" dirty="0" smtClean="0"/>
              <a:t>Searching </a:t>
            </a:r>
            <a:r>
              <a:rPr lang="en-GB" sz="1300" b="1" dirty="0"/>
              <a:t>and Browsing</a:t>
            </a:r>
            <a:r>
              <a:rPr lang="en-GB" sz="1300" dirty="0"/>
              <a:t>: When people search the social bookmarking websites they can find </a:t>
            </a:r>
            <a:r>
              <a:rPr lang="en-GB" sz="1300" dirty="0" smtClean="0"/>
              <a:t>the </a:t>
            </a:r>
            <a:r>
              <a:rPr lang="en-GB" sz="1300" dirty="0"/>
              <a:t>website very easily. Whether people are just in the social bookmarking sites simply browsing or searching for something specific, they could easily stumble upon </a:t>
            </a:r>
            <a:r>
              <a:rPr lang="en-GB" sz="1300" dirty="0" smtClean="0"/>
              <a:t>a business </a:t>
            </a:r>
            <a:r>
              <a:rPr lang="en-GB" sz="1300" dirty="0"/>
              <a:t>bookmark and click through to </a:t>
            </a:r>
            <a:r>
              <a:rPr lang="en-GB" sz="1300" dirty="0" smtClean="0"/>
              <a:t>their website.</a:t>
            </a:r>
          </a:p>
          <a:p>
            <a:pPr marL="360363" lvl="1" indent="-163513"/>
            <a:r>
              <a:rPr lang="en-GB" sz="1300" b="1" dirty="0" smtClean="0"/>
              <a:t>Search </a:t>
            </a:r>
            <a:r>
              <a:rPr lang="en-GB" sz="1300" b="1" dirty="0"/>
              <a:t>Engine Traffic/ Page Rank</a:t>
            </a:r>
            <a:r>
              <a:rPr lang="en-GB" sz="1300" dirty="0"/>
              <a:t>: Bookmarking pages means </a:t>
            </a:r>
            <a:r>
              <a:rPr lang="en-GB" sz="1300" dirty="0" smtClean="0"/>
              <a:t>companies can link pages</a:t>
            </a:r>
            <a:r>
              <a:rPr lang="en-GB" sz="1300" dirty="0"/>
              <a:t>, which results in higher page rank. This means that </a:t>
            </a:r>
            <a:r>
              <a:rPr lang="en-GB" sz="1300" dirty="0" smtClean="0"/>
              <a:t>businesses </a:t>
            </a:r>
            <a:r>
              <a:rPr lang="en-GB" sz="1300" dirty="0"/>
              <a:t>will get better rankings in the search results so that people will be able to find </a:t>
            </a:r>
            <a:r>
              <a:rPr lang="en-GB" sz="1300" dirty="0" smtClean="0"/>
              <a:t>their </a:t>
            </a:r>
            <a:r>
              <a:rPr lang="en-GB" sz="1300" dirty="0"/>
              <a:t>website easier and faster</a:t>
            </a:r>
            <a:r>
              <a:rPr lang="en-GB" sz="1300" dirty="0" smtClean="0"/>
              <a:t>.</a:t>
            </a:r>
          </a:p>
          <a:p>
            <a:pPr marL="14287" indent="0">
              <a:buNone/>
            </a:pPr>
            <a:r>
              <a:rPr lang="en-GB" sz="1300" b="1" dirty="0"/>
              <a:t>Task </a:t>
            </a:r>
            <a:r>
              <a:rPr lang="en-GB" sz="1300" b="1" dirty="0" smtClean="0"/>
              <a:t>4 </a:t>
            </a:r>
            <a:r>
              <a:rPr lang="en-GB" sz="1300" b="1" dirty="0"/>
              <a:t>– </a:t>
            </a:r>
            <a:r>
              <a:rPr lang="en-GB" sz="1300" b="1" dirty="0" smtClean="0"/>
              <a:t>P1.4 </a:t>
            </a:r>
            <a:r>
              <a:rPr lang="en-GB" sz="1300" b="1" dirty="0"/>
              <a:t>–</a:t>
            </a:r>
            <a:r>
              <a:rPr lang="en-GB" sz="1300" dirty="0"/>
              <a:t> Using examples, define and explain the business and social functions of </a:t>
            </a:r>
            <a:r>
              <a:rPr lang="en-GB" sz="1300" b="1" dirty="0" smtClean="0"/>
              <a:t>Social Bookmarking</a:t>
            </a:r>
            <a:r>
              <a:rPr lang="en-GB" sz="1300" dirty="0" smtClean="0"/>
              <a:t> </a:t>
            </a:r>
            <a:r>
              <a:rPr lang="en-GB" sz="1300" dirty="0"/>
              <a:t>stating how businesses could use these social </a:t>
            </a:r>
            <a:r>
              <a:rPr lang="en-GB" sz="1300" dirty="0" smtClean="0"/>
              <a:t>links </a:t>
            </a:r>
            <a:r>
              <a:rPr lang="en-GB" sz="1300" dirty="0"/>
              <a:t>to promote </a:t>
            </a:r>
            <a:r>
              <a:rPr lang="en-GB" sz="1300" dirty="0" smtClean="0"/>
              <a:t>their business.</a:t>
            </a:r>
          </a:p>
        </p:txBody>
      </p:sp>
      <p:sp>
        <p:nvSpPr>
          <p:cNvPr id="2" name="Title 1"/>
          <p:cNvSpPr>
            <a:spLocks noGrp="1"/>
          </p:cNvSpPr>
          <p:nvPr>
            <p:ph type="title"/>
          </p:nvPr>
        </p:nvSpPr>
        <p:spPr>
          <a:xfrm>
            <a:off x="251520" y="112952"/>
            <a:ext cx="8640960" cy="579744"/>
          </a:xfrm>
        </p:spPr>
        <p:txBody>
          <a:bodyPr>
            <a:noAutofit/>
          </a:bodyPr>
          <a:lstStyle/>
          <a:p>
            <a:r>
              <a:rPr lang="en-GB" sz="2200" dirty="0" smtClean="0"/>
              <a:t>P1.4 </a:t>
            </a:r>
            <a:r>
              <a:rPr lang="en-GB" sz="2200" dirty="0"/>
              <a:t>- Technological developments </a:t>
            </a:r>
            <a:r>
              <a:rPr lang="en-GB" sz="2200" dirty="0" smtClean="0"/>
              <a:t>– Media and Service Types</a:t>
            </a:r>
            <a:endParaRPr lang="en-US" sz="2200" dirty="0"/>
          </a:p>
        </p:txBody>
      </p:sp>
      <p:pic>
        <p:nvPicPr>
          <p:cNvPr id="1026" name="Picture 2" descr="http://ebizmba.ebizmbainc.netdna-cdn.com/images/logos/pinterest.gif">
            <a:hlinkClick r:id="rId3"/>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878375" y="1475139"/>
            <a:ext cx="1143000" cy="666750"/>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http://ebizmba.ebizmbainc.netdna-cdn.com/images/logos/reddit.gif">
            <a:hlinkClick r:id="rId4"/>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7884293" y="2261844"/>
            <a:ext cx="1143000" cy="6667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ebizmba.ebizmbainc.netdna-cdn.com/images/logos/stumbleupon.gif">
            <a:hlinkClick r:id="rId5"/>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884293" y="3057744"/>
            <a:ext cx="1143000" cy="666750"/>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http://ebizmba.ebizmbainc.netdna-cdn.com/images/logos/delicious.gif">
            <a:hlinkClick r:id="rId6"/>
          </p:cNvPr>
          <p:cNvPicPr>
            <a:picLocks noChangeAspect="1" noChangeArrowheads="1"/>
          </p:cNvPicPr>
          <p:nvPr/>
        </p:nvPicPr>
        <p:blipFill>
          <a:blip r:embed="rId13">
            <a:extLst>
              <a:ext uri="{28A0092B-C50C-407E-A947-70E740481C1C}">
                <a14:useLocalDpi xmlns:a14="http://schemas.microsoft.com/office/drawing/2010/main" val="0"/>
              </a:ext>
            </a:extLst>
          </a:blip>
          <a:srcRect/>
          <a:stretch>
            <a:fillRect/>
          </a:stretch>
        </p:blipFill>
        <p:spPr bwMode="auto">
          <a:xfrm>
            <a:off x="7878375" y="3724494"/>
            <a:ext cx="1143000" cy="66675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ebizmba.ebizmbainc.netdna-cdn.com/images/logos/digg.gif">
            <a:hlinkClick r:id="rId7"/>
          </p:cNvPr>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auto">
          <a:xfrm>
            <a:off x="7872457" y="4427467"/>
            <a:ext cx="1143000" cy="666750"/>
          </a:xfrm>
          <a:prstGeom prst="rect">
            <a:avLst/>
          </a:prstGeom>
          <a:noFill/>
          <a:extLst>
            <a:ext uri="{909E8E84-426E-40DD-AFC4-6F175D3DCCD1}">
              <a14:hiddenFill xmlns:a14="http://schemas.microsoft.com/office/drawing/2010/main">
                <a:solidFill>
                  <a:srgbClr val="FFFFFF"/>
                </a:solidFill>
              </a14:hiddenFill>
            </a:ext>
          </a:extLst>
        </p:spPr>
      </p:pic>
      <p:pic>
        <p:nvPicPr>
          <p:cNvPr id="1031" name="Picture 7" descr="http://ebizmba.ebizmbainc.netdna-cdn.com/images/logos/fark.gif">
            <a:hlinkClick r:id="rId8"/>
          </p:cNvPr>
          <p:cNvPicPr>
            <a:picLocks noChangeAspect="1" noChangeArrowheads="1"/>
          </p:cNvPicPr>
          <p:nvPr/>
        </p:nvPicPr>
        <p:blipFill>
          <a:blip r:embed="rId15">
            <a:extLst>
              <a:ext uri="{28A0092B-C50C-407E-A947-70E740481C1C}">
                <a14:useLocalDpi xmlns:a14="http://schemas.microsoft.com/office/drawing/2010/main" val="0"/>
              </a:ext>
            </a:extLst>
          </a:blip>
          <a:srcRect/>
          <a:stretch>
            <a:fillRect/>
          </a:stretch>
        </p:blipFill>
        <p:spPr bwMode="auto">
          <a:xfrm>
            <a:off x="7872457" y="5291563"/>
            <a:ext cx="1143000" cy="666750"/>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ebizmba.ebizmbainc.netdna-cdn.com/images/logos/slashdot.gif">
            <a:hlinkClick r:id="rId9"/>
          </p:cNvPr>
          <p:cNvPicPr>
            <a:picLocks noChangeAspect="1" noChangeArrowheads="1"/>
          </p:cNvPicPr>
          <p:nvPr/>
        </p:nvPicPr>
        <p:blipFill>
          <a:blip r:embed="rId16">
            <a:extLst>
              <a:ext uri="{28A0092B-C50C-407E-A947-70E740481C1C}">
                <a14:useLocalDpi xmlns:a14="http://schemas.microsoft.com/office/drawing/2010/main" val="0"/>
              </a:ext>
            </a:extLst>
          </a:blip>
          <a:srcRect/>
          <a:stretch>
            <a:fillRect/>
          </a:stretch>
        </p:blipFill>
        <p:spPr bwMode="auto">
          <a:xfrm>
            <a:off x="7872457" y="6155659"/>
            <a:ext cx="1143000" cy="666750"/>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ebizmba.ebizmbainc.netdna-cdn.com/images/logos/twitter.gif"/>
          <p:cNvPicPr>
            <a:picLocks noChangeAspect="1" noChangeArrowheads="1"/>
          </p:cNvPicPr>
          <p:nvPr/>
        </p:nvPicPr>
        <p:blipFill>
          <a:blip r:embed="rId17">
            <a:extLst>
              <a:ext uri="{28A0092B-C50C-407E-A947-70E740481C1C}">
                <a14:useLocalDpi xmlns:a14="http://schemas.microsoft.com/office/drawing/2010/main" val="0"/>
              </a:ext>
            </a:extLst>
          </a:blip>
          <a:srcRect/>
          <a:stretch>
            <a:fillRect/>
          </a:stretch>
        </p:blipFill>
        <p:spPr bwMode="auto">
          <a:xfrm>
            <a:off x="7893496" y="721720"/>
            <a:ext cx="1143000" cy="666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31510692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64704"/>
            <a:ext cx="8712968" cy="5544616"/>
          </a:xfrm>
        </p:spPr>
        <p:txBody>
          <a:bodyPr>
            <a:noAutofit/>
          </a:bodyPr>
          <a:lstStyle/>
          <a:p>
            <a:r>
              <a:rPr lang="en-GB" sz="1320" dirty="0" smtClean="0"/>
              <a:t>A </a:t>
            </a:r>
            <a:r>
              <a:rPr lang="en-GB" sz="1320" b="1" dirty="0"/>
              <a:t>social news</a:t>
            </a:r>
            <a:r>
              <a:rPr lang="en-GB" sz="1320" dirty="0"/>
              <a:t> website features user-posted stories that are ranked based on popularity. Users can comment on these </a:t>
            </a:r>
            <a:r>
              <a:rPr lang="en-GB" sz="1320" dirty="0" smtClean="0"/>
              <a:t>posts which can </a:t>
            </a:r>
            <a:r>
              <a:rPr lang="en-GB" sz="1320" dirty="0"/>
              <a:t>also be ranked. Since their emergence with the birth of web 2.0, these sites are used to link many types of information including news, </a:t>
            </a:r>
            <a:r>
              <a:rPr lang="en-GB" sz="1320" dirty="0" smtClean="0"/>
              <a:t>humour</a:t>
            </a:r>
            <a:r>
              <a:rPr lang="en-GB" sz="1320" dirty="0"/>
              <a:t>, support, and discussion. Social news relies on crowd sourcing to shape focus in a bottom-up fashion, forming a type of collective intelligence. Social news sites facilitate democratic participation on the web</a:t>
            </a:r>
            <a:r>
              <a:rPr lang="en-GB" sz="1320" dirty="0" smtClean="0"/>
              <a:t>.</a:t>
            </a:r>
            <a:endParaRPr lang="en-GB" sz="1320" dirty="0"/>
          </a:p>
          <a:p>
            <a:r>
              <a:rPr lang="en-GB" sz="1320" dirty="0" smtClean="0"/>
              <a:t>Social </a:t>
            </a:r>
            <a:r>
              <a:rPr lang="en-GB" sz="1320" dirty="0"/>
              <a:t>news sites pop up all the time. Some of them die out after a brief </a:t>
            </a:r>
            <a:r>
              <a:rPr lang="en-GB" sz="1320" dirty="0" smtClean="0"/>
              <a:t>stay, </a:t>
            </a:r>
            <a:r>
              <a:rPr lang="en-GB" sz="1320" dirty="0"/>
              <a:t>and a few prosper. In many ways, it is a catch 22. A social news site doesn't become useful until it gains a solid community adding and voting on links, but it is difficult to gain a community if the site is not useful.</a:t>
            </a:r>
          </a:p>
          <a:p>
            <a:r>
              <a:rPr lang="en-GB" sz="1320" dirty="0"/>
              <a:t>The most popular </a:t>
            </a:r>
            <a:r>
              <a:rPr lang="en-GB" sz="1320" dirty="0" smtClean="0"/>
              <a:t>current social </a:t>
            </a:r>
            <a:r>
              <a:rPr lang="en-GB" sz="1320" dirty="0"/>
              <a:t>news sites are </a:t>
            </a:r>
            <a:r>
              <a:rPr lang="en-GB" sz="1320" b="1" dirty="0"/>
              <a:t>Digg</a:t>
            </a:r>
            <a:r>
              <a:rPr lang="en-GB" sz="1320" dirty="0"/>
              <a:t>, </a:t>
            </a:r>
            <a:r>
              <a:rPr lang="en-GB" sz="1320" b="1" dirty="0"/>
              <a:t>Propeller</a:t>
            </a:r>
            <a:r>
              <a:rPr lang="en-GB" sz="1320" dirty="0"/>
              <a:t> (formerly Netscape), </a:t>
            </a:r>
            <a:r>
              <a:rPr lang="en-GB" sz="1320" b="1" dirty="0"/>
              <a:t>Reddit</a:t>
            </a:r>
            <a:r>
              <a:rPr lang="en-GB" sz="1320" dirty="0"/>
              <a:t>, and </a:t>
            </a:r>
            <a:r>
              <a:rPr lang="en-GB" sz="1320" b="1" dirty="0" err="1"/>
              <a:t>Newsvine</a:t>
            </a:r>
            <a:r>
              <a:rPr lang="en-GB" sz="1320" dirty="0"/>
              <a:t>. They each have a strong community and a different look and feel. Digg leads the way as the most popular social news site, but that doesn't mean it is the best </a:t>
            </a:r>
            <a:r>
              <a:rPr lang="en-GB" sz="1320" dirty="0" smtClean="0"/>
              <a:t/>
            </a:r>
            <a:br>
              <a:rPr lang="en-GB" sz="1320" dirty="0" smtClean="0"/>
            </a:br>
            <a:r>
              <a:rPr lang="en-GB" sz="1320" dirty="0" smtClean="0"/>
              <a:t>social </a:t>
            </a:r>
            <a:r>
              <a:rPr lang="en-GB" sz="1320" dirty="0"/>
              <a:t>news </a:t>
            </a:r>
            <a:r>
              <a:rPr lang="en-GB" sz="1320" dirty="0" smtClean="0"/>
              <a:t>site. Both Digg and Reddit are close to 10 years old</a:t>
            </a:r>
          </a:p>
          <a:p>
            <a:r>
              <a:rPr lang="en-GB" sz="1320" b="1" dirty="0"/>
              <a:t>Digg</a:t>
            </a:r>
            <a:r>
              <a:rPr lang="en-GB" sz="1320" dirty="0"/>
              <a:t> is the most popular social news site with a variety of topics. It </a:t>
            </a:r>
            <a:r>
              <a:rPr lang="en-GB" sz="1320" dirty="0" smtClean="0"/>
              <a:t/>
            </a:r>
            <a:br>
              <a:rPr lang="en-GB" sz="1320" dirty="0" smtClean="0"/>
            </a:br>
            <a:r>
              <a:rPr lang="en-GB" sz="1320" dirty="0" smtClean="0"/>
              <a:t>has </a:t>
            </a:r>
            <a:r>
              <a:rPr lang="en-GB" sz="1320" dirty="0"/>
              <a:t>an easy-to-use interface and new users can be up and running in </a:t>
            </a:r>
            <a:r>
              <a:rPr lang="en-GB" sz="1320" dirty="0" smtClean="0"/>
              <a:t/>
            </a:r>
            <a:br>
              <a:rPr lang="en-GB" sz="1320" dirty="0" smtClean="0"/>
            </a:br>
            <a:r>
              <a:rPr lang="en-GB" sz="1320" dirty="0" smtClean="0"/>
              <a:t>no </a:t>
            </a:r>
            <a:r>
              <a:rPr lang="en-GB" sz="1320" dirty="0"/>
              <a:t>time.</a:t>
            </a:r>
          </a:p>
          <a:p>
            <a:r>
              <a:rPr lang="en-GB" sz="1320" b="1" dirty="0"/>
              <a:t>Propeller</a:t>
            </a:r>
            <a:r>
              <a:rPr lang="en-GB" sz="1320" dirty="0"/>
              <a:t> was formerly a part of the Netscape website. It's interface is </a:t>
            </a:r>
            <a:r>
              <a:rPr lang="en-GB" sz="1320" dirty="0" smtClean="0"/>
              <a:t/>
            </a:r>
            <a:br>
              <a:rPr lang="en-GB" sz="1320" dirty="0" smtClean="0"/>
            </a:br>
            <a:r>
              <a:rPr lang="en-GB" sz="1320" dirty="0" smtClean="0"/>
              <a:t>a </a:t>
            </a:r>
            <a:r>
              <a:rPr lang="en-GB" sz="1320" dirty="0"/>
              <a:t>bit more busy than </a:t>
            </a:r>
            <a:r>
              <a:rPr lang="en-GB" sz="1320" dirty="0" err="1"/>
              <a:t>Digg's</a:t>
            </a:r>
            <a:r>
              <a:rPr lang="en-GB" sz="1320" dirty="0"/>
              <a:t>, but it does have a handy control panel </a:t>
            </a:r>
            <a:r>
              <a:rPr lang="en-GB" sz="1320" dirty="0" smtClean="0"/>
              <a:t/>
            </a:r>
            <a:br>
              <a:rPr lang="en-GB" sz="1320" dirty="0" smtClean="0"/>
            </a:br>
            <a:r>
              <a:rPr lang="en-GB" sz="1320" dirty="0" smtClean="0"/>
              <a:t>that </a:t>
            </a:r>
            <a:r>
              <a:rPr lang="en-GB" sz="1320" dirty="0"/>
              <a:t>will list out related articles while viewing a specific article.</a:t>
            </a:r>
          </a:p>
          <a:p>
            <a:r>
              <a:rPr lang="en-GB" sz="1320" b="1" dirty="0"/>
              <a:t>Reddit</a:t>
            </a:r>
            <a:r>
              <a:rPr lang="en-GB" sz="1320" dirty="0"/>
              <a:t> is the no-thrills social news site, and also very popular. It is </a:t>
            </a:r>
            <a:r>
              <a:rPr lang="en-GB" sz="1320" dirty="0" smtClean="0"/>
              <a:t/>
            </a:r>
            <a:br>
              <a:rPr lang="en-GB" sz="1320" dirty="0" smtClean="0"/>
            </a:br>
            <a:r>
              <a:rPr lang="en-GB" sz="1320" dirty="0" smtClean="0"/>
              <a:t>plain </a:t>
            </a:r>
            <a:r>
              <a:rPr lang="en-GB" sz="1320" dirty="0"/>
              <a:t>bordering on downright ugly, but it is very easy to use. </a:t>
            </a:r>
          </a:p>
          <a:p>
            <a:pPr marL="109728" indent="0">
              <a:buNone/>
            </a:pPr>
            <a:r>
              <a:rPr lang="en-GB" sz="1320" b="1" dirty="0"/>
              <a:t>Task </a:t>
            </a:r>
            <a:r>
              <a:rPr lang="en-GB" sz="1320" b="1" dirty="0" smtClean="0"/>
              <a:t>5 </a:t>
            </a:r>
            <a:r>
              <a:rPr lang="en-GB" sz="1320" b="1" dirty="0"/>
              <a:t>– </a:t>
            </a:r>
            <a:r>
              <a:rPr lang="en-GB" sz="1320" b="1" dirty="0" smtClean="0"/>
              <a:t>P1.5 </a:t>
            </a:r>
            <a:r>
              <a:rPr lang="en-GB" sz="1320" b="1" dirty="0"/>
              <a:t>–</a:t>
            </a:r>
            <a:r>
              <a:rPr lang="en-GB" sz="1320" dirty="0"/>
              <a:t> Using examples, define and explain the business and </a:t>
            </a:r>
            <a:r>
              <a:rPr lang="en-GB" sz="1320" dirty="0" smtClean="0"/>
              <a:t/>
            </a:r>
            <a:br>
              <a:rPr lang="en-GB" sz="1320" dirty="0" smtClean="0"/>
            </a:br>
            <a:r>
              <a:rPr lang="en-GB" sz="1320" dirty="0" smtClean="0"/>
              <a:t>social </a:t>
            </a:r>
            <a:r>
              <a:rPr lang="en-GB" sz="1320" dirty="0"/>
              <a:t>functions of </a:t>
            </a:r>
            <a:r>
              <a:rPr lang="en-GB" sz="1320" b="1" dirty="0" smtClean="0"/>
              <a:t>Social News Sites </a:t>
            </a:r>
            <a:r>
              <a:rPr lang="en-GB" sz="1320" dirty="0" smtClean="0"/>
              <a:t>stating </a:t>
            </a:r>
            <a:r>
              <a:rPr lang="en-GB" sz="1320" dirty="0"/>
              <a:t>how businesses could use </a:t>
            </a:r>
            <a:r>
              <a:rPr lang="en-GB" sz="1320" dirty="0" smtClean="0"/>
              <a:t/>
            </a:r>
            <a:br>
              <a:rPr lang="en-GB" sz="1320" dirty="0" smtClean="0"/>
            </a:br>
            <a:r>
              <a:rPr lang="en-GB" sz="1320" dirty="0" smtClean="0"/>
              <a:t>these </a:t>
            </a:r>
            <a:r>
              <a:rPr lang="en-GB" sz="1320" dirty="0"/>
              <a:t>social links to promote </a:t>
            </a:r>
            <a:r>
              <a:rPr lang="en-GB" sz="1320" dirty="0" smtClean="0"/>
              <a:t>their </a:t>
            </a:r>
            <a:r>
              <a:rPr lang="en-GB" sz="1320" dirty="0"/>
              <a:t>business</a:t>
            </a:r>
            <a:r>
              <a:rPr lang="en-GB" sz="1320" dirty="0" smtClean="0"/>
              <a:t>.</a:t>
            </a:r>
            <a:endParaRPr lang="en-GB" sz="1320" dirty="0"/>
          </a:p>
        </p:txBody>
      </p:sp>
      <p:sp>
        <p:nvSpPr>
          <p:cNvPr id="2" name="Title 1"/>
          <p:cNvSpPr>
            <a:spLocks noGrp="1"/>
          </p:cNvSpPr>
          <p:nvPr>
            <p:ph type="title"/>
          </p:nvPr>
        </p:nvSpPr>
        <p:spPr>
          <a:xfrm>
            <a:off x="251520" y="112952"/>
            <a:ext cx="8640960" cy="579744"/>
          </a:xfrm>
        </p:spPr>
        <p:txBody>
          <a:bodyPr>
            <a:noAutofit/>
          </a:bodyPr>
          <a:lstStyle/>
          <a:p>
            <a:r>
              <a:rPr lang="en-GB" sz="2400" dirty="0" smtClean="0"/>
              <a:t>P1.5 </a:t>
            </a:r>
            <a:r>
              <a:rPr lang="en-GB" sz="2400" dirty="0"/>
              <a:t>- Technological developments </a:t>
            </a:r>
            <a:r>
              <a:rPr lang="en-GB" sz="2400" dirty="0" smtClean="0"/>
              <a:t>– Social News Sites</a:t>
            </a:r>
            <a:endParaRPr lang="en-US" sz="2400" dirty="0"/>
          </a:p>
        </p:txBody>
      </p:sp>
      <p:pic>
        <p:nvPicPr>
          <p:cNvPr id="2050" name="Picture 2" descr="http://rack.1.mshcdn.com/media/ZgkyMDEzLzA3LzI0LzlhL25ld3NpZGViYXIuYzUxNjYuanBnCnAJdGh1bWIJMTIwMHg5NjAwPg/88c63e02/36c/new-sidebar.jpg">
            <a:hlinkClick r:id="rId2"/>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r="42159" b="33920"/>
          <a:stretch/>
        </p:blipFill>
        <p:spPr bwMode="auto">
          <a:xfrm>
            <a:off x="6444208" y="3178283"/>
            <a:ext cx="2520280" cy="1618869"/>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tctechcrunch2011.files.wordpress.com/2009/10/digg-homepage1.png">
            <a:hlinkClick r:id="rId4"/>
          </p:cNvP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r="44201" b="39772"/>
          <a:stretch/>
        </p:blipFill>
        <p:spPr bwMode="auto">
          <a:xfrm>
            <a:off x="6444208" y="4915741"/>
            <a:ext cx="2520280" cy="153759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8767103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3998" cy="5544616"/>
          </a:xfrm>
        </p:spPr>
        <p:txBody>
          <a:bodyPr>
            <a:noAutofit/>
          </a:bodyPr>
          <a:lstStyle/>
          <a:p>
            <a:r>
              <a:rPr lang="en-GB" sz="1600" b="1" dirty="0" smtClean="0"/>
              <a:t>Media and Photo Sharing- </a:t>
            </a:r>
            <a:r>
              <a:rPr lang="en-GB" sz="1600" b="1" dirty="0"/>
              <a:t>i.e. </a:t>
            </a:r>
            <a:r>
              <a:rPr lang="en-GB" sz="1600" b="1" dirty="0" err="1"/>
              <a:t>Youtube</a:t>
            </a:r>
            <a:r>
              <a:rPr lang="en-GB" sz="1600" b="1" dirty="0"/>
              <a:t> </a:t>
            </a:r>
            <a:r>
              <a:rPr lang="en-GB" sz="1600" b="1" dirty="0" smtClean="0"/>
              <a:t>and </a:t>
            </a:r>
            <a:r>
              <a:rPr lang="en-GB" sz="1600" b="1" dirty="0"/>
              <a:t>Flickr </a:t>
            </a:r>
          </a:p>
          <a:p>
            <a:r>
              <a:rPr lang="en-GB" sz="1600" dirty="0" smtClean="0"/>
              <a:t>Online Images –Storing images on websites and accessing other images from websites has been there since the 1992 when the Internet first went live for a public audience. But people used Google or Yahoo to find them. Like all generation progressions we now have websites dedication to nothing but Images. Online image stores such as </a:t>
            </a:r>
            <a:r>
              <a:rPr lang="en-GB" sz="1600" dirty="0" smtClean="0">
                <a:hlinkClick r:id="rId2"/>
              </a:rPr>
              <a:t>Flickr</a:t>
            </a:r>
            <a:r>
              <a:rPr lang="en-GB" sz="1600" dirty="0" smtClean="0"/>
              <a:t>, </a:t>
            </a:r>
            <a:r>
              <a:rPr lang="en-GB" sz="1600" dirty="0" smtClean="0">
                <a:hlinkClick r:id="rId3"/>
              </a:rPr>
              <a:t>Shutterstock</a:t>
            </a:r>
            <a:r>
              <a:rPr lang="en-GB" sz="1600" dirty="0" smtClean="0"/>
              <a:t> and </a:t>
            </a:r>
            <a:r>
              <a:rPr lang="en-GB" sz="1600" dirty="0" smtClean="0">
                <a:hlinkClick r:id="rId4"/>
              </a:rPr>
              <a:t>Photobucket </a:t>
            </a:r>
            <a:r>
              <a:rPr lang="en-GB" sz="1600" dirty="0" smtClean="0"/>
              <a:t>have cornered the market in professional usage of images for profit and non profit purposes. The difference with these is that the user still maintains some rights unlike Facebook where the rights to images are handed over on subscription.</a:t>
            </a:r>
          </a:p>
          <a:p>
            <a:r>
              <a:rPr lang="en-GB" sz="1600" b="1" dirty="0" smtClean="0"/>
              <a:t>Why would we do this?</a:t>
            </a:r>
            <a:r>
              <a:rPr lang="en-GB" sz="1600" dirty="0" smtClean="0"/>
              <a:t> Everyone likes their images to be seen, vanity, simple and useful when a company needs an image for a poster, website or other purpose, the stock of images varies from the professional Shutterstock to the amateurish, Flickr. This is like Facebook but more impersonal, opening up the images for comment, ranking and review. The additional content added by these sites is what keeps the user coming back. The high resolution images are tracked, followed on Twitter, stored in categories, previewed, rights are served and held.</a:t>
            </a:r>
          </a:p>
          <a:p>
            <a:r>
              <a:rPr lang="en-GB" sz="1600" dirty="0" smtClean="0"/>
              <a:t>This is like a stepping stone for amateur photographers, often linked to their websites for additional images and contractual hiring.</a:t>
            </a:r>
          </a:p>
          <a:p>
            <a:r>
              <a:rPr lang="en-GB" sz="1600" dirty="0" smtClean="0">
                <a:hlinkClick r:id="rId5"/>
              </a:rPr>
              <a:t>Instagram</a:t>
            </a:r>
            <a:r>
              <a:rPr lang="en-GB" sz="1600" dirty="0" smtClean="0"/>
              <a:t> – A similar sharing of images site, now more popular than social network sites and allows the additional feature of editing the images on the site for other purposes, its USP. It has the same conceptual principle, comment, tweet, follow, keeping the audience engaged.</a:t>
            </a:r>
            <a:endParaRPr lang="en-GB" sz="1600" dirty="0"/>
          </a:p>
        </p:txBody>
      </p:sp>
      <p:sp>
        <p:nvSpPr>
          <p:cNvPr id="2" name="Title 1"/>
          <p:cNvSpPr>
            <a:spLocks noGrp="1"/>
          </p:cNvSpPr>
          <p:nvPr>
            <p:ph type="title"/>
          </p:nvPr>
        </p:nvSpPr>
        <p:spPr>
          <a:xfrm>
            <a:off x="251520" y="112952"/>
            <a:ext cx="8640960" cy="579744"/>
          </a:xfrm>
        </p:spPr>
        <p:txBody>
          <a:bodyPr>
            <a:noAutofit/>
          </a:bodyPr>
          <a:lstStyle/>
          <a:p>
            <a:r>
              <a:rPr lang="en-GB" sz="2200" dirty="0" smtClean="0"/>
              <a:t>P1.6 </a:t>
            </a:r>
            <a:r>
              <a:rPr lang="en-GB" sz="2200" dirty="0"/>
              <a:t>- Technological developments </a:t>
            </a:r>
            <a:r>
              <a:rPr lang="en-GB" sz="2200" dirty="0" smtClean="0"/>
              <a:t>– Media and </a:t>
            </a:r>
            <a:r>
              <a:rPr lang="en-GB" sz="2200" dirty="0" err="1" smtClean="0"/>
              <a:t>Photosharing</a:t>
            </a:r>
            <a:endParaRPr lang="en-US" sz="2200" dirty="0"/>
          </a:p>
        </p:txBody>
      </p:sp>
    </p:spTree>
    <p:extLst>
      <p:ext uri="{BB962C8B-B14F-4D97-AF65-F5344CB8AC3E}">
        <p14:creationId xmlns:p14="http://schemas.microsoft.com/office/powerpoint/2010/main" val="141303488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3998" cy="5544616"/>
          </a:xfrm>
        </p:spPr>
        <p:txBody>
          <a:bodyPr>
            <a:noAutofit/>
          </a:bodyPr>
          <a:lstStyle/>
          <a:p>
            <a:r>
              <a:rPr lang="en-GB" sz="1600" b="1" dirty="0" smtClean="0"/>
              <a:t>Media and Photo Sharing- </a:t>
            </a:r>
            <a:r>
              <a:rPr lang="en-GB" sz="1600" b="1" dirty="0"/>
              <a:t>i.e. </a:t>
            </a:r>
            <a:r>
              <a:rPr lang="en-GB" sz="1600" b="1" dirty="0" err="1"/>
              <a:t>Youtube</a:t>
            </a:r>
            <a:r>
              <a:rPr lang="en-GB" sz="1600" b="1" dirty="0"/>
              <a:t> </a:t>
            </a:r>
            <a:r>
              <a:rPr lang="en-GB" sz="1600" b="1" dirty="0" smtClean="0"/>
              <a:t>and </a:t>
            </a:r>
            <a:r>
              <a:rPr lang="en-GB" sz="1600" b="1" dirty="0"/>
              <a:t>Flickr </a:t>
            </a:r>
          </a:p>
          <a:p>
            <a:r>
              <a:rPr lang="en-GB" sz="1600" dirty="0" smtClean="0"/>
              <a:t>Online video - </a:t>
            </a:r>
            <a:r>
              <a:rPr lang="en-GB" sz="1600" dirty="0"/>
              <a:t>It isn’t simply the quickest way to learn “</a:t>
            </a:r>
            <a:r>
              <a:rPr lang="en-GB" sz="1600" dirty="0" err="1"/>
              <a:t>Gangnam</a:t>
            </a:r>
            <a:r>
              <a:rPr lang="en-GB" sz="1600" dirty="0"/>
              <a:t> Style</a:t>
            </a:r>
            <a:r>
              <a:rPr lang="en-GB" sz="1600" dirty="0" smtClean="0"/>
              <a:t>” (</a:t>
            </a:r>
            <a:r>
              <a:rPr lang="en-GB" sz="1600" dirty="0"/>
              <a:t>to date, the most-watched YouTube video of all time, with 1.2 </a:t>
            </a:r>
            <a:r>
              <a:rPr lang="en-GB" sz="1600" dirty="0" smtClean="0"/>
              <a:t>billion views </a:t>
            </a:r>
            <a:r>
              <a:rPr lang="en-GB" sz="1600" dirty="0"/>
              <a:t>and counting), to keep up on the latest </a:t>
            </a:r>
            <a:r>
              <a:rPr lang="en-GB" sz="1600" i="1" dirty="0"/>
              <a:t>Les </a:t>
            </a:r>
            <a:r>
              <a:rPr lang="en-GB" sz="1600" i="1" dirty="0" err="1"/>
              <a:t>Misérables</a:t>
            </a:r>
            <a:r>
              <a:rPr lang="en-GB" sz="1600" i="1" dirty="0"/>
              <a:t> </a:t>
            </a:r>
            <a:r>
              <a:rPr lang="en-GB" sz="1600" dirty="0"/>
              <a:t>Flash </a:t>
            </a:r>
            <a:r>
              <a:rPr lang="en-GB" sz="1600" dirty="0" smtClean="0"/>
              <a:t>Mob Wedding </a:t>
            </a:r>
            <a:r>
              <a:rPr lang="en-GB" sz="1600" dirty="0"/>
              <a:t>video, or to view quirky cat videos. Video is an opportunity to </a:t>
            </a:r>
            <a:r>
              <a:rPr lang="en-GB" sz="1600" dirty="0" smtClean="0"/>
              <a:t>connect with </a:t>
            </a:r>
            <a:r>
              <a:rPr lang="en-GB" sz="1600" dirty="0"/>
              <a:t>your audience on a personal level </a:t>
            </a:r>
            <a:r>
              <a:rPr lang="en-GB" sz="1600" dirty="0" smtClean="0"/>
              <a:t>- </a:t>
            </a:r>
            <a:r>
              <a:rPr lang="en-GB" sz="1600" dirty="0"/>
              <a:t>to make them laugh, to </a:t>
            </a:r>
            <a:r>
              <a:rPr lang="en-GB" sz="1600" dirty="0" smtClean="0"/>
              <a:t>teach them </a:t>
            </a:r>
            <a:r>
              <a:rPr lang="en-GB" sz="1600" dirty="0"/>
              <a:t>something new, and to engage in some very basic, but honest, </a:t>
            </a:r>
            <a:r>
              <a:rPr lang="en-GB" sz="1600" dirty="0" smtClean="0"/>
              <a:t>show and </a:t>
            </a:r>
            <a:r>
              <a:rPr lang="en-GB" sz="1600" dirty="0"/>
              <a:t>tell</a:t>
            </a:r>
            <a:r>
              <a:rPr lang="en-GB" sz="1600" dirty="0" smtClean="0"/>
              <a:t>.</a:t>
            </a:r>
            <a:endParaRPr lang="en-GB" sz="1600" dirty="0"/>
          </a:p>
          <a:p>
            <a:r>
              <a:rPr lang="en-GB" sz="1600" dirty="0"/>
              <a:t>We aren’t talking about creating a one-time hit video that drives </a:t>
            </a:r>
            <a:r>
              <a:rPr lang="en-GB" sz="1600" dirty="0" smtClean="0"/>
              <a:t>clicks; instead</a:t>
            </a:r>
            <a:r>
              <a:rPr lang="en-GB" sz="1600" dirty="0"/>
              <a:t>, we’re talking about motivating a community to keep </a:t>
            </a:r>
            <a:r>
              <a:rPr lang="en-GB" sz="1600" dirty="0" smtClean="0"/>
              <a:t>a business </a:t>
            </a:r>
            <a:r>
              <a:rPr lang="en-GB" sz="1600" dirty="0"/>
              <a:t>in </a:t>
            </a:r>
            <a:r>
              <a:rPr lang="en-GB" sz="1600" dirty="0" smtClean="0"/>
              <a:t>their video </a:t>
            </a:r>
            <a:r>
              <a:rPr lang="en-GB" sz="1600" dirty="0"/>
              <a:t>sights permanently. Reports say that two thirds of the world’s </a:t>
            </a:r>
            <a:r>
              <a:rPr lang="en-GB" sz="1600" dirty="0" smtClean="0"/>
              <a:t>mobile data </a:t>
            </a:r>
            <a:r>
              <a:rPr lang="en-GB" sz="1600" dirty="0"/>
              <a:t>traffic will be video by the year 2016</a:t>
            </a:r>
            <a:r>
              <a:rPr lang="en-GB" sz="1600" dirty="0" smtClean="0"/>
              <a:t>.</a:t>
            </a:r>
          </a:p>
          <a:p>
            <a:r>
              <a:rPr lang="en-GB" sz="1600" dirty="0"/>
              <a:t>In 2011, the sixth year of YouTube’s existence, 48 hours of video </a:t>
            </a:r>
            <a:r>
              <a:rPr lang="en-GB" sz="1600" dirty="0" smtClean="0"/>
              <a:t>were uploaded </a:t>
            </a:r>
            <a:r>
              <a:rPr lang="en-GB" sz="1600" dirty="0"/>
              <a:t>every minute. By 2012, 72 hours of video made their way </a:t>
            </a:r>
            <a:r>
              <a:rPr lang="en-GB" sz="1600" dirty="0" smtClean="0"/>
              <a:t>onto YouTube </a:t>
            </a:r>
            <a:r>
              <a:rPr lang="en-GB" sz="1600" dirty="0"/>
              <a:t>every 60 </a:t>
            </a:r>
            <a:r>
              <a:rPr lang="en-GB" sz="1600" dirty="0" smtClean="0"/>
              <a:t>seconds. Why the leap? The brands customers </a:t>
            </a:r>
            <a:r>
              <a:rPr lang="en-GB" sz="1600" dirty="0"/>
              <a:t>trust hopped in and started to broadcast. Then </a:t>
            </a:r>
            <a:r>
              <a:rPr lang="en-GB" sz="1600" dirty="0" smtClean="0"/>
              <a:t>other businesses </a:t>
            </a:r>
            <a:r>
              <a:rPr lang="en-GB" sz="1600" dirty="0"/>
              <a:t>began </a:t>
            </a:r>
            <a:r>
              <a:rPr lang="en-GB" sz="1600" dirty="0" smtClean="0"/>
              <a:t>to share </a:t>
            </a:r>
            <a:r>
              <a:rPr lang="en-GB" sz="1600" dirty="0"/>
              <a:t>their content as well. YouTube is now a community-oriented </a:t>
            </a:r>
            <a:r>
              <a:rPr lang="en-GB" sz="1600" dirty="0" smtClean="0"/>
              <a:t>platform and </a:t>
            </a:r>
            <a:r>
              <a:rPr lang="en-GB" sz="1600" dirty="0"/>
              <a:t>social </a:t>
            </a:r>
            <a:r>
              <a:rPr lang="en-GB" sz="1600" dirty="0" smtClean="0"/>
              <a:t>network.</a:t>
            </a:r>
          </a:p>
          <a:p>
            <a:r>
              <a:rPr lang="en-GB" sz="1600" dirty="0"/>
              <a:t>YouTube works best not for that single amazing viral video, but for the </a:t>
            </a:r>
            <a:r>
              <a:rPr lang="en-GB" sz="1600" dirty="0" smtClean="0"/>
              <a:t>channels producing </a:t>
            </a:r>
            <a:r>
              <a:rPr lang="en-GB" sz="1600" dirty="0"/>
              <a:t>an amazing viewing experience for their communities on </a:t>
            </a:r>
            <a:r>
              <a:rPr lang="en-GB" sz="1600" dirty="0" smtClean="0"/>
              <a:t>a regular </a:t>
            </a:r>
            <a:r>
              <a:rPr lang="en-GB" sz="1600" dirty="0"/>
              <a:t>basis. </a:t>
            </a:r>
            <a:r>
              <a:rPr lang="en-GB" sz="1600" dirty="0" smtClean="0"/>
              <a:t>Companies </a:t>
            </a:r>
            <a:r>
              <a:rPr lang="en-GB" sz="1600" dirty="0"/>
              <a:t>want people to watch and to continue watching. </a:t>
            </a:r>
            <a:r>
              <a:rPr lang="en-GB" sz="1600" dirty="0" smtClean="0"/>
              <a:t>Stopping by </a:t>
            </a:r>
            <a:r>
              <a:rPr lang="en-GB" sz="1600" dirty="0"/>
              <a:t>your channel is great, but staying for the stories you tell in each of </a:t>
            </a:r>
            <a:r>
              <a:rPr lang="en-GB" sz="1600" dirty="0" smtClean="0"/>
              <a:t>your videos </a:t>
            </a:r>
            <a:r>
              <a:rPr lang="en-GB" sz="1600" dirty="0"/>
              <a:t>is the longer-term goal.</a:t>
            </a:r>
          </a:p>
        </p:txBody>
      </p:sp>
      <p:sp>
        <p:nvSpPr>
          <p:cNvPr id="2" name="Title 1"/>
          <p:cNvSpPr>
            <a:spLocks noGrp="1"/>
          </p:cNvSpPr>
          <p:nvPr>
            <p:ph type="title"/>
          </p:nvPr>
        </p:nvSpPr>
        <p:spPr>
          <a:xfrm>
            <a:off x="251520" y="112952"/>
            <a:ext cx="8640960" cy="579744"/>
          </a:xfrm>
        </p:spPr>
        <p:txBody>
          <a:bodyPr>
            <a:noAutofit/>
          </a:bodyPr>
          <a:lstStyle/>
          <a:p>
            <a:r>
              <a:rPr lang="en-GB" sz="2200" dirty="0" smtClean="0"/>
              <a:t>P1.6 </a:t>
            </a:r>
            <a:r>
              <a:rPr lang="en-GB" sz="2200" dirty="0"/>
              <a:t>- Technological developments </a:t>
            </a:r>
            <a:r>
              <a:rPr lang="en-GB" sz="2200" dirty="0" smtClean="0"/>
              <a:t>– Media and </a:t>
            </a:r>
            <a:r>
              <a:rPr lang="en-GB" sz="2200" dirty="0" err="1" smtClean="0"/>
              <a:t>Photosharing</a:t>
            </a:r>
            <a:endParaRPr lang="en-US" sz="2200" dirty="0"/>
          </a:p>
        </p:txBody>
      </p:sp>
    </p:spTree>
    <p:extLst>
      <p:ext uri="{BB962C8B-B14F-4D97-AF65-F5344CB8AC3E}">
        <p14:creationId xmlns:p14="http://schemas.microsoft.com/office/powerpoint/2010/main" val="39465759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3998" cy="5544616"/>
          </a:xfrm>
        </p:spPr>
        <p:txBody>
          <a:bodyPr>
            <a:noAutofit/>
          </a:bodyPr>
          <a:lstStyle/>
          <a:p>
            <a:r>
              <a:rPr lang="en-GB" sz="1600" b="1" dirty="0"/>
              <a:t>Create regular content. </a:t>
            </a:r>
            <a:r>
              <a:rPr lang="en-GB" sz="1600" dirty="0" smtClean="0"/>
              <a:t>Businesses should </a:t>
            </a:r>
            <a:r>
              <a:rPr lang="en-GB" sz="1600" dirty="0"/>
              <a:t>update </a:t>
            </a:r>
            <a:r>
              <a:rPr lang="en-GB" sz="1600" dirty="0" smtClean="0"/>
              <a:t>their </a:t>
            </a:r>
            <a:r>
              <a:rPr lang="en-GB" sz="1600" dirty="0"/>
              <a:t>YouTube </a:t>
            </a:r>
            <a:r>
              <a:rPr lang="en-GB" sz="1600" dirty="0" smtClean="0"/>
              <a:t>Channel regularly</a:t>
            </a:r>
            <a:r>
              <a:rPr lang="en-GB" sz="1600" dirty="0"/>
              <a:t>. It’s up to </a:t>
            </a:r>
            <a:r>
              <a:rPr lang="en-GB" sz="1600" dirty="0" smtClean="0"/>
              <a:t>the business </a:t>
            </a:r>
            <a:r>
              <a:rPr lang="en-GB" sz="1600" dirty="0"/>
              <a:t>whether </a:t>
            </a:r>
            <a:r>
              <a:rPr lang="en-GB" sz="1600" dirty="0" smtClean="0"/>
              <a:t>they </a:t>
            </a:r>
            <a:r>
              <a:rPr lang="en-GB" sz="1600" dirty="0"/>
              <a:t>post a new video every </a:t>
            </a:r>
            <a:r>
              <a:rPr lang="en-GB" sz="1600" dirty="0" smtClean="0"/>
              <a:t>Monday, Wednesday</a:t>
            </a:r>
            <a:r>
              <a:rPr lang="en-GB" sz="1600" dirty="0"/>
              <a:t>, and Friday, or only once a week. However, </a:t>
            </a:r>
            <a:r>
              <a:rPr lang="en-GB" sz="1600" dirty="0" smtClean="0"/>
              <a:t>their audience must </a:t>
            </a:r>
            <a:r>
              <a:rPr lang="en-GB" sz="1600" dirty="0"/>
              <a:t>know what to expect from </a:t>
            </a:r>
            <a:r>
              <a:rPr lang="en-GB" sz="1600" dirty="0" smtClean="0"/>
              <a:t>them, </a:t>
            </a:r>
            <a:r>
              <a:rPr lang="en-GB" sz="1600" dirty="0"/>
              <a:t>and </a:t>
            </a:r>
            <a:r>
              <a:rPr lang="en-GB" sz="1600" dirty="0" smtClean="0"/>
              <a:t>should </a:t>
            </a:r>
            <a:r>
              <a:rPr lang="en-GB" sz="1600" dirty="0"/>
              <a:t>stick by </a:t>
            </a:r>
            <a:r>
              <a:rPr lang="en-GB" sz="1600" dirty="0" smtClean="0"/>
              <a:t>whatever commitment they </a:t>
            </a:r>
            <a:r>
              <a:rPr lang="en-GB" sz="1600" dirty="0"/>
              <a:t>decide to make. A YouTube Channel last updated </a:t>
            </a:r>
            <a:r>
              <a:rPr lang="en-GB" sz="1600" dirty="0" smtClean="0"/>
              <a:t>six months </a:t>
            </a:r>
            <a:r>
              <a:rPr lang="en-GB" sz="1600" dirty="0"/>
              <a:t>ago might as well not </a:t>
            </a:r>
            <a:r>
              <a:rPr lang="en-GB" sz="1600" dirty="0" smtClean="0"/>
              <a:t>exist.</a:t>
            </a:r>
          </a:p>
          <a:p>
            <a:r>
              <a:rPr lang="en-GB" sz="1600" b="1" dirty="0" smtClean="0"/>
              <a:t>Remember </a:t>
            </a:r>
            <a:r>
              <a:rPr lang="en-GB" sz="1600" b="1" dirty="0"/>
              <a:t>that first impressions rule. </a:t>
            </a:r>
            <a:r>
              <a:rPr lang="en-GB" sz="1600" dirty="0"/>
              <a:t>The first ten seconds of </a:t>
            </a:r>
            <a:r>
              <a:rPr lang="en-GB" sz="1600" dirty="0" smtClean="0"/>
              <a:t>your video </a:t>
            </a:r>
            <a:r>
              <a:rPr lang="en-GB" sz="1600" dirty="0"/>
              <a:t>are crucial, as well as your screenshot (the picture visible </a:t>
            </a:r>
            <a:r>
              <a:rPr lang="en-GB" sz="1600" dirty="0" smtClean="0"/>
              <a:t>when your </a:t>
            </a:r>
            <a:r>
              <a:rPr lang="en-GB" sz="1600" dirty="0"/>
              <a:t>video isn’t playing). Compel your audience to click Play and then </a:t>
            </a:r>
            <a:r>
              <a:rPr lang="en-GB" sz="1600" dirty="0" smtClean="0"/>
              <a:t>to stay </a:t>
            </a:r>
            <a:r>
              <a:rPr lang="en-GB" sz="1600" dirty="0"/>
              <a:t>with you. Be funny and engaging, and give your audience a feel </a:t>
            </a:r>
            <a:r>
              <a:rPr lang="en-GB" sz="1600" dirty="0" smtClean="0"/>
              <a:t>for what </a:t>
            </a:r>
            <a:r>
              <a:rPr lang="en-GB" sz="1600" dirty="0"/>
              <a:t>to expect. The first impression is more important than how </a:t>
            </a:r>
            <a:r>
              <a:rPr lang="en-GB" sz="1600" dirty="0" smtClean="0"/>
              <a:t>long your </a:t>
            </a:r>
            <a:r>
              <a:rPr lang="en-GB" sz="1600" dirty="0"/>
              <a:t>video is</a:t>
            </a:r>
            <a:r>
              <a:rPr lang="en-GB" sz="1600" dirty="0" smtClean="0"/>
              <a:t>.</a:t>
            </a:r>
          </a:p>
          <a:p>
            <a:r>
              <a:rPr lang="en-GB" sz="1600" b="1" dirty="0" smtClean="0"/>
              <a:t>Know </a:t>
            </a:r>
            <a:r>
              <a:rPr lang="en-GB" sz="1600" b="1" dirty="0"/>
              <a:t>that production value matters. </a:t>
            </a:r>
            <a:r>
              <a:rPr lang="en-GB" sz="1600" dirty="0"/>
              <a:t>If your audience cannot see </a:t>
            </a:r>
            <a:r>
              <a:rPr lang="en-GB" sz="1600" dirty="0" smtClean="0"/>
              <a:t>you or </a:t>
            </a:r>
            <a:r>
              <a:rPr lang="en-GB" sz="1600" dirty="0"/>
              <a:t>hear you, they will click away instantly. It doesn’t matter how </a:t>
            </a:r>
            <a:r>
              <a:rPr lang="en-GB" sz="1600" dirty="0" smtClean="0"/>
              <a:t>compelling your </a:t>
            </a:r>
            <a:r>
              <a:rPr lang="en-GB" sz="1600" dirty="0"/>
              <a:t>content may be; you must ensure a certain level of </a:t>
            </a:r>
            <a:r>
              <a:rPr lang="en-GB" sz="1600" dirty="0" smtClean="0"/>
              <a:t>quality. Lighting</a:t>
            </a:r>
            <a:r>
              <a:rPr lang="en-GB" sz="1600" dirty="0"/>
              <a:t>, sound, the framing of your shots, a still camera, and even </a:t>
            </a:r>
            <a:r>
              <a:rPr lang="en-GB" sz="1600" dirty="0" smtClean="0"/>
              <a:t>some editing </a:t>
            </a:r>
            <a:r>
              <a:rPr lang="en-GB" sz="1600" dirty="0"/>
              <a:t>keeps people </a:t>
            </a:r>
            <a:r>
              <a:rPr lang="en-GB" sz="1600" dirty="0" smtClean="0"/>
              <a:t>engaged. Use </a:t>
            </a:r>
            <a:r>
              <a:rPr lang="en-GB" sz="1600" dirty="0"/>
              <a:t>YouTube’s video editing tools to edit, make minor adjustments, </a:t>
            </a:r>
            <a:r>
              <a:rPr lang="en-GB" sz="1600" dirty="0" smtClean="0"/>
              <a:t>or add </a:t>
            </a:r>
            <a:r>
              <a:rPr lang="en-GB" sz="1600" dirty="0"/>
              <a:t>some special effects to your video. You can trim videos to a </a:t>
            </a:r>
            <a:r>
              <a:rPr lang="en-GB" sz="1600" dirty="0" smtClean="0"/>
              <a:t>specific length</a:t>
            </a:r>
            <a:r>
              <a:rPr lang="en-GB" sz="1600" dirty="0"/>
              <a:t>, combine multiple videos, add music from a library of </a:t>
            </a:r>
            <a:r>
              <a:rPr lang="en-GB" sz="1600" dirty="0" smtClean="0"/>
              <a:t>approved songs</a:t>
            </a:r>
            <a:r>
              <a:rPr lang="en-GB" sz="1600" dirty="0"/>
              <a:t>, or even include custom special effects (</a:t>
            </a:r>
            <a:r>
              <a:rPr lang="en-GB" sz="1600" dirty="0" smtClean="0">
                <a:hlinkClick r:id="rId2"/>
              </a:rPr>
              <a:t>www.youtube.com/editor</a:t>
            </a:r>
            <a:r>
              <a:rPr lang="en-GB" sz="1600" dirty="0" smtClean="0"/>
              <a:t>).</a:t>
            </a:r>
          </a:p>
          <a:p>
            <a:r>
              <a:rPr lang="en-GB" sz="1600" b="1" dirty="0"/>
              <a:t>Create playlists. </a:t>
            </a:r>
            <a:r>
              <a:rPr lang="en-GB" sz="1600" dirty="0"/>
              <a:t>To make it easy for your community to navigate your channel, group similar content in a YouTube video playlist. </a:t>
            </a:r>
          </a:p>
        </p:txBody>
      </p:sp>
      <p:sp>
        <p:nvSpPr>
          <p:cNvPr id="2" name="Title 1"/>
          <p:cNvSpPr>
            <a:spLocks noGrp="1"/>
          </p:cNvSpPr>
          <p:nvPr>
            <p:ph type="title"/>
          </p:nvPr>
        </p:nvSpPr>
        <p:spPr>
          <a:xfrm>
            <a:off x="251520" y="112952"/>
            <a:ext cx="8640960" cy="579744"/>
          </a:xfrm>
        </p:spPr>
        <p:txBody>
          <a:bodyPr>
            <a:noAutofit/>
          </a:bodyPr>
          <a:lstStyle/>
          <a:p>
            <a:r>
              <a:rPr lang="en-GB" sz="2200" dirty="0" smtClean="0"/>
              <a:t>P1.6 </a:t>
            </a:r>
            <a:r>
              <a:rPr lang="en-GB" sz="2200" dirty="0"/>
              <a:t>- Technological developments </a:t>
            </a:r>
            <a:r>
              <a:rPr lang="en-GB" sz="2200" dirty="0" smtClean="0"/>
              <a:t>– Media and </a:t>
            </a:r>
            <a:r>
              <a:rPr lang="en-GB" sz="2200" dirty="0" err="1" smtClean="0"/>
              <a:t>Photosharing</a:t>
            </a:r>
            <a:endParaRPr lang="en-US" sz="2200" dirty="0"/>
          </a:p>
        </p:txBody>
      </p:sp>
    </p:spTree>
    <p:extLst>
      <p:ext uri="{BB962C8B-B14F-4D97-AF65-F5344CB8AC3E}">
        <p14:creationId xmlns:p14="http://schemas.microsoft.com/office/powerpoint/2010/main" val="196247856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3998" cy="5544616"/>
          </a:xfrm>
        </p:spPr>
        <p:txBody>
          <a:bodyPr>
            <a:noAutofit/>
          </a:bodyPr>
          <a:lstStyle/>
          <a:p>
            <a:r>
              <a:rPr lang="en-GB" sz="1600" b="1" dirty="0" smtClean="0"/>
              <a:t>Use </a:t>
            </a:r>
            <a:r>
              <a:rPr lang="en-GB" sz="1600" b="1" dirty="0"/>
              <a:t>annotations. </a:t>
            </a:r>
            <a:r>
              <a:rPr lang="en-GB" sz="1600" i="1" dirty="0"/>
              <a:t>Annotations </a:t>
            </a:r>
            <a:r>
              <a:rPr lang="en-GB" sz="1600" dirty="0"/>
              <a:t>are text content that you can lay over </a:t>
            </a:r>
            <a:r>
              <a:rPr lang="en-GB" sz="1600" dirty="0" smtClean="0"/>
              <a:t>your video</a:t>
            </a:r>
            <a:r>
              <a:rPr lang="en-GB" sz="1600" dirty="0"/>
              <a:t>, including a link to any page within YouTube and a call to </a:t>
            </a:r>
            <a:r>
              <a:rPr lang="en-GB" sz="1600" dirty="0" smtClean="0"/>
              <a:t>action. Annotations </a:t>
            </a:r>
            <a:r>
              <a:rPr lang="en-GB" sz="1600" dirty="0"/>
              <a:t>can prompt your viewers to subscribe to your </a:t>
            </a:r>
            <a:r>
              <a:rPr lang="en-GB" sz="1600" dirty="0" smtClean="0"/>
              <a:t>YouTube Channel</a:t>
            </a:r>
            <a:r>
              <a:rPr lang="en-GB" sz="1600" dirty="0"/>
              <a:t>, such as your video, or link to another one of your </a:t>
            </a:r>
            <a:r>
              <a:rPr lang="en-GB" sz="1600" dirty="0" smtClean="0"/>
              <a:t>channels. Keep </a:t>
            </a:r>
            <a:r>
              <a:rPr lang="en-GB" sz="1600" dirty="0"/>
              <a:t>annotations small and unobtrusive to offer a small nudge in </a:t>
            </a:r>
            <a:r>
              <a:rPr lang="en-GB" sz="1600" dirty="0" smtClean="0"/>
              <a:t>the right direction.</a:t>
            </a:r>
          </a:p>
          <a:p>
            <a:r>
              <a:rPr lang="en-GB" sz="1600" b="1" dirty="0" smtClean="0"/>
              <a:t>Make </a:t>
            </a:r>
            <a:r>
              <a:rPr lang="en-GB" sz="1600" b="1" dirty="0"/>
              <a:t>content meaningful. </a:t>
            </a:r>
            <a:r>
              <a:rPr lang="en-GB" sz="1600" dirty="0"/>
              <a:t>Your videos should answer a question, </a:t>
            </a:r>
            <a:r>
              <a:rPr lang="en-GB" sz="1600" dirty="0" smtClean="0"/>
              <a:t>solve a </a:t>
            </a:r>
            <a:r>
              <a:rPr lang="en-GB" sz="1600" dirty="0"/>
              <a:t>problem, or make people laugh. You want your audience to look </a:t>
            </a:r>
            <a:r>
              <a:rPr lang="en-GB" sz="1600" dirty="0" smtClean="0"/>
              <a:t>out for </a:t>
            </a:r>
            <a:r>
              <a:rPr lang="en-GB" sz="1600" dirty="0"/>
              <a:t>your videos and want to see more. Create content that is </a:t>
            </a:r>
            <a:r>
              <a:rPr lang="en-GB" sz="1600" dirty="0" smtClean="0"/>
              <a:t>helpful, interesting</a:t>
            </a:r>
            <a:r>
              <a:rPr lang="en-GB" sz="1600" dirty="0"/>
              <a:t>, or intriguing in some way.</a:t>
            </a:r>
          </a:p>
          <a:p>
            <a:r>
              <a:rPr lang="en-GB" sz="1600" b="1" dirty="0" smtClean="0"/>
              <a:t>Buy </a:t>
            </a:r>
            <a:r>
              <a:rPr lang="en-GB" sz="1600" b="1" dirty="0"/>
              <a:t>an ad. </a:t>
            </a:r>
            <a:r>
              <a:rPr lang="en-GB" sz="1600" dirty="0"/>
              <a:t>You have several ways to buy advertising on </a:t>
            </a:r>
            <a:r>
              <a:rPr lang="en-GB" sz="1600" dirty="0" smtClean="0"/>
              <a:t>YouTube, including </a:t>
            </a:r>
            <a:r>
              <a:rPr lang="en-GB" sz="1600" dirty="0"/>
              <a:t>Promoted Videos that show up on the right side of a </a:t>
            </a:r>
            <a:r>
              <a:rPr lang="en-GB" sz="1600" dirty="0" smtClean="0"/>
              <a:t>similar video</a:t>
            </a:r>
            <a:r>
              <a:rPr lang="en-GB" sz="1600" dirty="0"/>
              <a:t>, and inline ads where your short video “commercial” </a:t>
            </a:r>
            <a:r>
              <a:rPr lang="en-GB" sz="1600" dirty="0" smtClean="0"/>
              <a:t>appears before </a:t>
            </a:r>
            <a:r>
              <a:rPr lang="en-GB" sz="1600" dirty="0"/>
              <a:t>someone else’s similar video</a:t>
            </a:r>
            <a:r>
              <a:rPr lang="en-GB" sz="1600" dirty="0" smtClean="0"/>
              <a:t>.</a:t>
            </a:r>
          </a:p>
          <a:p>
            <a:r>
              <a:rPr lang="en-GB" sz="1600" b="1" dirty="0" smtClean="0"/>
              <a:t>Tracking and monitoring activity</a:t>
            </a:r>
            <a:r>
              <a:rPr lang="en-GB" sz="1600" dirty="0" smtClean="0"/>
              <a:t> – 2 million hits, add in links and place ads to boost business. Similarly find a video with as many and pay to link from theirs. This is how YouTube and companies make contacts and money. Like Google, it is revenue generating, they promote pay per click and take a share from advertising revenue.</a:t>
            </a:r>
          </a:p>
          <a:p>
            <a:pPr marL="109728" indent="0">
              <a:buNone/>
            </a:pPr>
            <a:r>
              <a:rPr lang="en-GB" sz="1600" b="1" dirty="0"/>
              <a:t>Task </a:t>
            </a:r>
            <a:r>
              <a:rPr lang="en-GB" sz="1600" b="1" dirty="0" smtClean="0"/>
              <a:t>6 </a:t>
            </a:r>
            <a:r>
              <a:rPr lang="en-GB" sz="1600" b="1" dirty="0"/>
              <a:t>– </a:t>
            </a:r>
            <a:r>
              <a:rPr lang="en-GB" sz="1600" b="1" dirty="0" smtClean="0"/>
              <a:t>P1.6 </a:t>
            </a:r>
            <a:r>
              <a:rPr lang="en-GB" sz="1600" b="1" dirty="0"/>
              <a:t>–</a:t>
            </a:r>
            <a:r>
              <a:rPr lang="en-GB" sz="1600" dirty="0"/>
              <a:t> Using examples, define and explain the business and </a:t>
            </a:r>
            <a:r>
              <a:rPr lang="en-GB" sz="1600" dirty="0" smtClean="0"/>
              <a:t>social </a:t>
            </a:r>
            <a:r>
              <a:rPr lang="en-GB" sz="1600" dirty="0"/>
              <a:t>functions of </a:t>
            </a:r>
            <a:r>
              <a:rPr lang="en-GB" sz="1600" b="1" dirty="0" smtClean="0"/>
              <a:t>Media Sharing Sites </a:t>
            </a:r>
            <a:r>
              <a:rPr lang="en-GB" sz="1600" dirty="0"/>
              <a:t>stating how businesses could use </a:t>
            </a:r>
            <a:r>
              <a:rPr lang="en-GB" sz="1600" dirty="0" smtClean="0"/>
              <a:t>these content sharing sites </a:t>
            </a:r>
            <a:r>
              <a:rPr lang="en-GB" sz="1600" dirty="0"/>
              <a:t>to promote their business</a:t>
            </a:r>
            <a:r>
              <a:rPr lang="en-GB" sz="1600" dirty="0" smtClean="0"/>
              <a:t>.</a:t>
            </a:r>
            <a:endParaRPr lang="en-GB" sz="1600" dirty="0"/>
          </a:p>
        </p:txBody>
      </p:sp>
      <p:sp>
        <p:nvSpPr>
          <p:cNvPr id="2" name="Title 1"/>
          <p:cNvSpPr>
            <a:spLocks noGrp="1"/>
          </p:cNvSpPr>
          <p:nvPr>
            <p:ph type="title"/>
          </p:nvPr>
        </p:nvSpPr>
        <p:spPr>
          <a:xfrm>
            <a:off x="251520" y="112952"/>
            <a:ext cx="8640960" cy="579744"/>
          </a:xfrm>
        </p:spPr>
        <p:txBody>
          <a:bodyPr>
            <a:noAutofit/>
          </a:bodyPr>
          <a:lstStyle/>
          <a:p>
            <a:r>
              <a:rPr lang="en-GB" sz="2200" dirty="0" smtClean="0"/>
              <a:t>P1.6 </a:t>
            </a:r>
            <a:r>
              <a:rPr lang="en-GB" sz="2200" dirty="0"/>
              <a:t>- Technological developments </a:t>
            </a:r>
            <a:r>
              <a:rPr lang="en-GB" sz="2200" dirty="0" smtClean="0"/>
              <a:t>– Media and </a:t>
            </a:r>
            <a:r>
              <a:rPr lang="en-GB" sz="2200" dirty="0" err="1" smtClean="0"/>
              <a:t>Photosharing</a:t>
            </a:r>
            <a:endParaRPr lang="en-US" sz="2200" dirty="0"/>
          </a:p>
        </p:txBody>
      </p:sp>
    </p:spTree>
    <p:extLst>
      <p:ext uri="{BB962C8B-B14F-4D97-AF65-F5344CB8AC3E}">
        <p14:creationId xmlns:p14="http://schemas.microsoft.com/office/powerpoint/2010/main" val="367111494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9"/>
            <a:ext cx="8712968" cy="5256584"/>
          </a:xfrm>
        </p:spPr>
        <p:txBody>
          <a:bodyPr>
            <a:normAutofit fontScale="85000" lnSpcReduction="20000"/>
          </a:bodyPr>
          <a:lstStyle/>
          <a:p>
            <a:r>
              <a:rPr lang="en-GB" b="1" dirty="0" smtClean="0"/>
              <a:t>AIM </a:t>
            </a:r>
            <a:r>
              <a:rPr lang="en-GB" b="1" dirty="0"/>
              <a:t>AND PURPOSE OF THE UNIT </a:t>
            </a:r>
            <a:endParaRPr lang="en-GB" dirty="0"/>
          </a:p>
          <a:p>
            <a:r>
              <a:rPr lang="en-GB" dirty="0" smtClean="0"/>
              <a:t>Social </a:t>
            </a:r>
            <a:r>
              <a:rPr lang="en-GB" dirty="0"/>
              <a:t>media for business is a widely expanding opportunity for organisations to embrace social media and apply the social technologies to their business to improve and promote business value. From marketing and sales to product and service innovation, social media for business is changing the way people in business connect and the way organisations compete. </a:t>
            </a:r>
          </a:p>
          <a:p>
            <a:r>
              <a:rPr lang="en-GB" dirty="0"/>
              <a:t>The aim of the unit is to give learners the understanding of what social media is, the scope and impact it has, how it is evolving and the opportunities these platforms provide to businesses when promoting themselves or utilising consumer information. By reviewing business practice the learners will be able to identify how to improve service and customer delivery, raise awareness of business and products/services and improve market intelligence to develop a competitive advantage.</a:t>
            </a:r>
          </a:p>
        </p:txBody>
      </p:sp>
      <p:sp>
        <p:nvSpPr>
          <p:cNvPr id="3" name="Title 2"/>
          <p:cNvSpPr>
            <a:spLocks noGrp="1"/>
          </p:cNvSpPr>
          <p:nvPr>
            <p:ph type="title"/>
          </p:nvPr>
        </p:nvSpPr>
        <p:spPr>
          <a:xfrm>
            <a:off x="230832" y="116632"/>
            <a:ext cx="8733656" cy="720080"/>
          </a:xfrm>
        </p:spPr>
        <p:txBody>
          <a:bodyPr>
            <a:normAutofit/>
          </a:bodyPr>
          <a:lstStyle/>
          <a:p>
            <a:r>
              <a:rPr lang="en-GB" dirty="0" smtClean="0"/>
              <a:t>Scenario</a:t>
            </a:r>
            <a:endParaRPr lang="en-GB" dirty="0"/>
          </a:p>
        </p:txBody>
      </p:sp>
    </p:spTree>
    <p:extLst>
      <p:ext uri="{BB962C8B-B14F-4D97-AF65-F5344CB8AC3E}">
        <p14:creationId xmlns:p14="http://schemas.microsoft.com/office/powerpoint/2010/main" val="118838266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6192688" cy="5544616"/>
          </a:xfrm>
        </p:spPr>
        <p:txBody>
          <a:bodyPr>
            <a:noAutofit/>
          </a:bodyPr>
          <a:lstStyle/>
          <a:p>
            <a:pPr marL="177800" indent="-163513"/>
            <a:r>
              <a:rPr lang="en-GB" sz="1400" b="1" dirty="0" smtClean="0"/>
              <a:t>Microblogging</a:t>
            </a:r>
            <a:r>
              <a:rPr lang="en-GB" sz="1400" dirty="0" smtClean="0"/>
              <a:t> is the art of telling people what you think and making followers </a:t>
            </a:r>
            <a:r>
              <a:rPr lang="en-GB" sz="1400" dirty="0"/>
              <a:t>interested</a:t>
            </a:r>
            <a:r>
              <a:rPr lang="en-GB" sz="1400" dirty="0" smtClean="0"/>
              <a:t>. A mini blog to the point that </a:t>
            </a:r>
            <a:r>
              <a:rPr lang="en-GB" sz="1400" dirty="0" err="1" smtClean="0"/>
              <a:t>hashtag</a:t>
            </a:r>
            <a:r>
              <a:rPr lang="en-GB" sz="1400" dirty="0" smtClean="0"/>
              <a:t> whatever has become synonymous in everyday slang.</a:t>
            </a:r>
          </a:p>
          <a:p>
            <a:pPr marL="177800" indent="-163513"/>
            <a:r>
              <a:rPr lang="en-GB" sz="1400" dirty="0" smtClean="0"/>
              <a:t>People, except those with super injunctions, love Microblogging Apps like </a:t>
            </a:r>
            <a:r>
              <a:rPr lang="en-GB" sz="1400" dirty="0" smtClean="0">
                <a:hlinkClick r:id="rId2"/>
              </a:rPr>
              <a:t>Twitter </a:t>
            </a:r>
            <a:r>
              <a:rPr lang="en-GB" sz="1400" dirty="0" smtClean="0"/>
              <a:t>and </a:t>
            </a:r>
            <a:r>
              <a:rPr lang="en-GB" sz="1400" dirty="0" smtClean="0">
                <a:hlinkClick r:id="rId3"/>
              </a:rPr>
              <a:t>Weibo</a:t>
            </a:r>
            <a:r>
              <a:rPr lang="en-GB" sz="1400" dirty="0" smtClean="0"/>
              <a:t>. On Twitter, businesses engage with the people they need in order to move forward - and it happens in real time, 24/7. You </a:t>
            </a:r>
            <a:r>
              <a:rPr lang="en-GB" sz="1400" i="1" dirty="0" smtClean="0"/>
              <a:t>tweet </a:t>
            </a:r>
            <a:r>
              <a:rPr lang="en-GB" sz="1400" dirty="0" smtClean="0"/>
              <a:t>via 140 character messages - sharing thoughts, quotes, inspiration, links and general conversation. This platform doesn’t break for Christmas or Hanukah, and it doesn’t stop when you get sick or experience a natural disaster.</a:t>
            </a:r>
          </a:p>
          <a:p>
            <a:pPr marL="177800" indent="-163513"/>
            <a:r>
              <a:rPr lang="en-GB" sz="1400" dirty="0" smtClean="0"/>
              <a:t>Unlike texting it is linked so those following can read the message anonymously, almost, and reply in 140 characters. One of the greatest benefits of Twitter is its real-time reach. If an earthquake strikes Bromley, a </a:t>
            </a:r>
            <a:r>
              <a:rPr lang="en-GB" sz="1400" dirty="0" err="1" smtClean="0"/>
              <a:t>flashmob</a:t>
            </a:r>
            <a:r>
              <a:rPr lang="en-GB" sz="1400" dirty="0" smtClean="0"/>
              <a:t> in Ballymena, the </a:t>
            </a:r>
            <a:r>
              <a:rPr lang="en-GB" sz="1400" dirty="0" err="1" smtClean="0"/>
              <a:t>xBox</a:t>
            </a:r>
            <a:r>
              <a:rPr lang="en-GB" sz="1400" dirty="0" smtClean="0"/>
              <a:t> supply runs short in Corby, a beloved celebrity passes away, </a:t>
            </a:r>
            <a:r>
              <a:rPr lang="en-GB" sz="1400" dirty="0" err="1" smtClean="0"/>
              <a:t>Microbogging</a:t>
            </a:r>
            <a:r>
              <a:rPr lang="en-GB" sz="1400" dirty="0" smtClean="0"/>
              <a:t> is the place to find the news first, as shown to the right. The people who use Twitter are creating a space where they’re reporting what they see, acting as citizen journalists, engaging with each other, and creating business connections like never before.</a:t>
            </a:r>
          </a:p>
          <a:p>
            <a:pPr marL="177800" indent="-163513"/>
            <a:r>
              <a:rPr lang="en-GB" sz="1400" dirty="0" smtClean="0"/>
              <a:t>As </a:t>
            </a:r>
            <a:r>
              <a:rPr lang="en-GB" sz="1400" dirty="0"/>
              <a:t>people can do in traditional conversation, people who follow you on Twitter can sense when you’re being disingenuous. A quick look at your Twitter stream indicates whether you’re having conversations: Do you have any @replies? Or are you simply repeating your sales messages </a:t>
            </a:r>
            <a:r>
              <a:rPr lang="en-GB" sz="1400" i="1" dirty="0"/>
              <a:t>— broadcasting — </a:t>
            </a:r>
            <a:r>
              <a:rPr lang="en-GB" sz="1400" dirty="0"/>
              <a:t>and not using an @ in the hope that someone will “buy” whatever you’re selling?</a:t>
            </a:r>
          </a:p>
          <a:p>
            <a:pPr marL="177800" indent="-163513"/>
            <a:endParaRPr lang="en-GB" sz="1400" dirty="0"/>
          </a:p>
        </p:txBody>
      </p:sp>
      <p:sp>
        <p:nvSpPr>
          <p:cNvPr id="2" name="Title 1"/>
          <p:cNvSpPr>
            <a:spLocks noGrp="1"/>
          </p:cNvSpPr>
          <p:nvPr>
            <p:ph type="title"/>
          </p:nvPr>
        </p:nvSpPr>
        <p:spPr>
          <a:xfrm>
            <a:off x="251520" y="112952"/>
            <a:ext cx="8640960" cy="579744"/>
          </a:xfrm>
        </p:spPr>
        <p:txBody>
          <a:bodyPr>
            <a:noAutofit/>
          </a:bodyPr>
          <a:lstStyle/>
          <a:p>
            <a:r>
              <a:rPr lang="en-GB" sz="2200" dirty="0" smtClean="0"/>
              <a:t>P1.7 </a:t>
            </a:r>
            <a:r>
              <a:rPr lang="en-GB" sz="2200" dirty="0"/>
              <a:t>- Technological developments </a:t>
            </a:r>
            <a:r>
              <a:rPr lang="en-GB" sz="2200" dirty="0" smtClean="0"/>
              <a:t>– Microblogging</a:t>
            </a:r>
            <a:endParaRPr lang="en-US" sz="2200" dirty="0"/>
          </a:p>
        </p:txBody>
      </p:sp>
      <p:pic>
        <p:nvPicPr>
          <p:cNvPr id="3074"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516216" y="760308"/>
            <a:ext cx="2424381" cy="266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51262" y="3573016"/>
            <a:ext cx="2389335" cy="2577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139023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6192688" cy="5544616"/>
          </a:xfrm>
        </p:spPr>
        <p:txBody>
          <a:bodyPr>
            <a:noAutofit/>
          </a:bodyPr>
          <a:lstStyle/>
          <a:p>
            <a:r>
              <a:rPr lang="en-GB" sz="1400" b="1" dirty="0" smtClean="0"/>
              <a:t>Microblogging</a:t>
            </a:r>
            <a:r>
              <a:rPr lang="en-GB" sz="1400" dirty="0" smtClean="0"/>
              <a:t> is an </a:t>
            </a:r>
            <a:r>
              <a:rPr lang="en-GB" sz="1400" dirty="0"/>
              <a:t>opportunity for you to find the people who share </a:t>
            </a:r>
            <a:r>
              <a:rPr lang="en-GB" sz="1400" dirty="0" smtClean="0"/>
              <a:t>a businesses interests </a:t>
            </a:r>
            <a:r>
              <a:rPr lang="en-GB" sz="1400" dirty="0"/>
              <a:t>and who will want to </a:t>
            </a:r>
            <a:r>
              <a:rPr lang="en-GB" sz="1400" dirty="0" smtClean="0"/>
              <a:t>spread the message. </a:t>
            </a:r>
            <a:r>
              <a:rPr lang="en-GB" sz="1400" dirty="0"/>
              <a:t>Microblogging</a:t>
            </a:r>
            <a:r>
              <a:rPr lang="en-GB" sz="1400" dirty="0" smtClean="0"/>
              <a:t> </a:t>
            </a:r>
            <a:r>
              <a:rPr lang="en-GB" sz="1400" dirty="0"/>
              <a:t>is a give-and-take concept: For every </a:t>
            </a:r>
            <a:r>
              <a:rPr lang="en-GB" sz="1400" dirty="0" smtClean="0"/>
              <a:t>message you </a:t>
            </a:r>
            <a:r>
              <a:rPr lang="en-GB" sz="1400" dirty="0"/>
              <a:t>put out there, seek out the nuggets in other people’s content </a:t>
            </a:r>
            <a:r>
              <a:rPr lang="en-GB" sz="1400" dirty="0" smtClean="0"/>
              <a:t>that you </a:t>
            </a:r>
            <a:r>
              <a:rPr lang="en-GB" sz="1400" dirty="0"/>
              <a:t>can to pass on to your </a:t>
            </a:r>
            <a:r>
              <a:rPr lang="en-GB" sz="1400" dirty="0" smtClean="0"/>
              <a:t>community.</a:t>
            </a:r>
          </a:p>
          <a:p>
            <a:r>
              <a:rPr lang="en-GB" sz="1400" dirty="0" smtClean="0"/>
              <a:t>Sharing </a:t>
            </a:r>
            <a:r>
              <a:rPr lang="en-GB" sz="1400" dirty="0"/>
              <a:t>what you like to </a:t>
            </a:r>
            <a:r>
              <a:rPr lang="en-GB" sz="1400" dirty="0" smtClean="0"/>
              <a:t>do When </a:t>
            </a:r>
            <a:r>
              <a:rPr lang="en-GB" sz="1400" dirty="0"/>
              <a:t>you share good content, people want to follow you and connect </a:t>
            </a:r>
            <a:r>
              <a:rPr lang="en-GB" sz="1400" dirty="0" smtClean="0"/>
              <a:t>with you</a:t>
            </a:r>
            <a:r>
              <a:rPr lang="en-GB" sz="1400" dirty="0"/>
              <a:t>. It’s human nature: People simply can’t help being drawn to others </a:t>
            </a:r>
            <a:r>
              <a:rPr lang="en-GB" sz="1400" dirty="0" smtClean="0"/>
              <a:t>who capture </a:t>
            </a:r>
            <a:r>
              <a:rPr lang="en-GB" sz="1400" dirty="0"/>
              <a:t>their attention. Sharing can be as simple as letting people know </a:t>
            </a:r>
            <a:r>
              <a:rPr lang="en-GB" sz="1400" dirty="0" smtClean="0"/>
              <a:t>your business-related </a:t>
            </a:r>
            <a:r>
              <a:rPr lang="en-GB" sz="1400" dirty="0"/>
              <a:t>interests </a:t>
            </a:r>
            <a:r>
              <a:rPr lang="en-GB" sz="1400" dirty="0" smtClean="0"/>
              <a:t>- </a:t>
            </a:r>
            <a:r>
              <a:rPr lang="en-GB" sz="1400" dirty="0"/>
              <a:t>technology, the latest iPhone news, stocks, </a:t>
            </a:r>
            <a:r>
              <a:rPr lang="en-GB" sz="1400" dirty="0" smtClean="0"/>
              <a:t>property </a:t>
            </a:r>
            <a:r>
              <a:rPr lang="en-GB" sz="1400" dirty="0"/>
              <a:t>tips, or how-to fashion tips.</a:t>
            </a:r>
          </a:p>
          <a:p>
            <a:r>
              <a:rPr lang="en-GB" sz="1400" dirty="0"/>
              <a:t>Or you can use Microblogging</a:t>
            </a:r>
            <a:r>
              <a:rPr lang="en-GB" sz="1400" dirty="0" smtClean="0"/>
              <a:t> </a:t>
            </a:r>
            <a:r>
              <a:rPr lang="en-GB" sz="1400" dirty="0"/>
              <a:t>in a more personal way, by tweeting a song, movie, </a:t>
            </a:r>
            <a:r>
              <a:rPr lang="en-GB" sz="1400" dirty="0" smtClean="0"/>
              <a:t>or wine </a:t>
            </a:r>
            <a:r>
              <a:rPr lang="en-GB" sz="1400" dirty="0"/>
              <a:t>recommendation, by sharing a recipe, or by letting people see </a:t>
            </a:r>
            <a:r>
              <a:rPr lang="en-GB" sz="1400" dirty="0" smtClean="0"/>
              <a:t>photos from </a:t>
            </a:r>
            <a:r>
              <a:rPr lang="en-GB" sz="1400" dirty="0"/>
              <a:t>a recent </a:t>
            </a:r>
            <a:r>
              <a:rPr lang="en-GB" sz="1400" dirty="0" smtClean="0"/>
              <a:t>holiday. </a:t>
            </a:r>
            <a:r>
              <a:rPr lang="en-GB" sz="1400" dirty="0"/>
              <a:t>The more conversational you are, the more </a:t>
            </a:r>
            <a:r>
              <a:rPr lang="en-GB" sz="1400" dirty="0" smtClean="0"/>
              <a:t>you invite </a:t>
            </a:r>
            <a:r>
              <a:rPr lang="en-GB" sz="1400" dirty="0"/>
              <a:t>people to connect with you and to respond. The information you </a:t>
            </a:r>
            <a:r>
              <a:rPr lang="en-GB" sz="1400" dirty="0" smtClean="0"/>
              <a:t>share should </a:t>
            </a:r>
            <a:r>
              <a:rPr lang="en-GB" sz="1400" dirty="0"/>
              <a:t>be in line with the image you want to project. Even a business </a:t>
            </a:r>
            <a:r>
              <a:rPr lang="en-GB" sz="1400" dirty="0" smtClean="0"/>
              <a:t>can benefit </a:t>
            </a:r>
            <a:r>
              <a:rPr lang="en-GB" sz="1400" dirty="0"/>
              <a:t>from conveying a personal touch</a:t>
            </a:r>
            <a:r>
              <a:rPr lang="en-GB" sz="1400" dirty="0" smtClean="0"/>
              <a:t>.</a:t>
            </a:r>
          </a:p>
          <a:p>
            <a:r>
              <a:rPr lang="en-GB" sz="1400" dirty="0" smtClean="0"/>
              <a:t>But there is a dark side to this freedom of information. Click </a:t>
            </a:r>
            <a:r>
              <a:rPr lang="en-GB" sz="1400" dirty="0" smtClean="0">
                <a:hlinkClick r:id="rId2"/>
              </a:rPr>
              <a:t>here, </a:t>
            </a:r>
            <a:r>
              <a:rPr lang="en-GB" sz="1400" dirty="0" smtClean="0">
                <a:hlinkClick r:id="rId3"/>
              </a:rPr>
              <a:t>here </a:t>
            </a:r>
            <a:r>
              <a:rPr lang="en-GB" sz="1400" dirty="0" smtClean="0"/>
              <a:t>and </a:t>
            </a:r>
            <a:r>
              <a:rPr lang="en-GB" sz="1400" dirty="0" smtClean="0">
                <a:hlinkClick r:id="rId4"/>
              </a:rPr>
              <a:t>here</a:t>
            </a:r>
            <a:r>
              <a:rPr lang="en-GB" sz="1400" dirty="0" smtClean="0"/>
              <a:t>.</a:t>
            </a:r>
          </a:p>
          <a:p>
            <a:pPr marL="109728" indent="0">
              <a:buNone/>
            </a:pPr>
            <a:r>
              <a:rPr lang="en-GB" sz="1400" b="1" dirty="0"/>
              <a:t>Task </a:t>
            </a:r>
            <a:r>
              <a:rPr lang="en-GB" sz="1400" b="1" dirty="0" smtClean="0"/>
              <a:t>7 </a:t>
            </a:r>
            <a:r>
              <a:rPr lang="en-GB" sz="1400" b="1" dirty="0"/>
              <a:t>– </a:t>
            </a:r>
            <a:r>
              <a:rPr lang="en-GB" sz="1400" b="1" dirty="0" smtClean="0"/>
              <a:t>P1.7 </a:t>
            </a:r>
            <a:r>
              <a:rPr lang="en-GB" sz="1400" b="1" dirty="0"/>
              <a:t>–</a:t>
            </a:r>
            <a:r>
              <a:rPr lang="en-GB" sz="1400" dirty="0"/>
              <a:t> Using examples, define and explain the business and </a:t>
            </a:r>
            <a:r>
              <a:rPr lang="en-GB" sz="1400" dirty="0" smtClean="0"/>
              <a:t>social </a:t>
            </a:r>
            <a:r>
              <a:rPr lang="en-GB" sz="1400" dirty="0"/>
              <a:t>functions of </a:t>
            </a:r>
            <a:r>
              <a:rPr lang="en-GB" sz="1400" b="1" dirty="0" smtClean="0"/>
              <a:t>Microblogging </a:t>
            </a:r>
            <a:r>
              <a:rPr lang="en-GB" sz="1400" dirty="0"/>
              <a:t>stating how businesses could use </a:t>
            </a:r>
            <a:r>
              <a:rPr lang="en-GB" sz="1400" dirty="0" smtClean="0"/>
              <a:t>social linking </a:t>
            </a:r>
            <a:r>
              <a:rPr lang="en-GB" sz="1400" dirty="0"/>
              <a:t>to promote their business.</a:t>
            </a:r>
          </a:p>
          <a:p>
            <a:endParaRPr lang="en-GB" sz="1400" dirty="0"/>
          </a:p>
        </p:txBody>
      </p:sp>
      <p:sp>
        <p:nvSpPr>
          <p:cNvPr id="2" name="Title 1"/>
          <p:cNvSpPr>
            <a:spLocks noGrp="1"/>
          </p:cNvSpPr>
          <p:nvPr>
            <p:ph type="title"/>
          </p:nvPr>
        </p:nvSpPr>
        <p:spPr>
          <a:xfrm>
            <a:off x="251520" y="112952"/>
            <a:ext cx="8640960" cy="579744"/>
          </a:xfrm>
        </p:spPr>
        <p:txBody>
          <a:bodyPr>
            <a:noAutofit/>
          </a:bodyPr>
          <a:lstStyle/>
          <a:p>
            <a:r>
              <a:rPr lang="en-GB" sz="2200" dirty="0" smtClean="0"/>
              <a:t>P1.7 </a:t>
            </a:r>
            <a:r>
              <a:rPr lang="en-GB" sz="2200" dirty="0"/>
              <a:t>- Technological developments </a:t>
            </a:r>
            <a:r>
              <a:rPr lang="en-GB" sz="2200" dirty="0" smtClean="0"/>
              <a:t>– Microblogging</a:t>
            </a:r>
            <a:endParaRPr lang="en-US" sz="2200" dirty="0"/>
          </a:p>
        </p:txBody>
      </p:sp>
      <p:pic>
        <p:nvPicPr>
          <p:cNvPr id="3074"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16216" y="760308"/>
            <a:ext cx="2424381" cy="266931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551262" y="3573016"/>
            <a:ext cx="2389335" cy="25773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33038717"/>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00601"/>
          </a:xfrm>
        </p:spPr>
        <p:txBody>
          <a:bodyPr>
            <a:noAutofit/>
          </a:bodyPr>
          <a:lstStyle/>
          <a:p>
            <a:r>
              <a:rPr lang="en-GB" sz="1600" b="1" dirty="0" smtClean="0"/>
              <a:t>Blogs </a:t>
            </a:r>
            <a:r>
              <a:rPr lang="en-GB" sz="1600" b="1" dirty="0"/>
              <a:t>and </a:t>
            </a:r>
            <a:r>
              <a:rPr lang="en-GB" sz="1600" b="1" dirty="0" err="1" smtClean="0"/>
              <a:t>vlogs</a:t>
            </a:r>
            <a:r>
              <a:rPr lang="en-GB" sz="1600" b="1" dirty="0"/>
              <a:t> </a:t>
            </a:r>
            <a:r>
              <a:rPr lang="en-GB" sz="1600" dirty="0"/>
              <a:t>- </a:t>
            </a:r>
            <a:r>
              <a:rPr lang="en-GB" sz="1600" dirty="0" smtClean="0"/>
              <a:t>A </a:t>
            </a:r>
            <a:r>
              <a:rPr lang="en-GB" sz="1600" dirty="0"/>
              <a:t>blog is basically a journal that is published on the Web. The activity of updating a blog is called "blogging" and the person who keeps a blog is a "blogger." Blogs are typically updated frequently, if not daily, using software that allows people with little or no technical background to update and maintain the blog. </a:t>
            </a:r>
            <a:r>
              <a:rPr lang="en-GB" sz="1600" dirty="0" smtClean="0"/>
              <a:t>A </a:t>
            </a:r>
            <a:r>
              <a:rPr lang="en-GB" sz="1600" dirty="0"/>
              <a:t>key component of blogs is that they link to other sites and blogs. In this way, bloggers communicate with one another, establish online communities, and comment on topics and subject in the </a:t>
            </a:r>
            <a:r>
              <a:rPr lang="en-GB" sz="1600" dirty="0" smtClean="0"/>
              <a:t>news. The </a:t>
            </a:r>
            <a:r>
              <a:rPr lang="en-GB" sz="1600" dirty="0"/>
              <a:t>community of bloggers, the blogosphere, is large and growing. This has tempted businesses to try and take advantage of this new community to reach out through it to potential customers.</a:t>
            </a:r>
          </a:p>
          <a:p>
            <a:r>
              <a:rPr lang="en-GB" sz="1600" dirty="0"/>
              <a:t>Although blogs by their very nature occupy a </a:t>
            </a:r>
            <a:r>
              <a:rPr lang="en-GB" sz="1600" dirty="0" smtClean="0"/>
              <a:t>non-commercial </a:t>
            </a:r>
            <a:r>
              <a:rPr lang="en-GB" sz="1600" dirty="0"/>
              <a:t>Web space, many believe that businesses may be able to use blogs to establish a communications avenue with customers and reach those who influence opinion through popular blogs</a:t>
            </a:r>
            <a:r>
              <a:rPr lang="en-GB" sz="1600" dirty="0" smtClean="0"/>
              <a:t>.</a:t>
            </a:r>
            <a:endParaRPr lang="en-GB" sz="1600" dirty="0"/>
          </a:p>
          <a:p>
            <a:r>
              <a:rPr lang="en-GB" sz="1600" dirty="0"/>
              <a:t>Through a blog a business can disseminate information about its products and services, gather opinions from customers and try to </a:t>
            </a:r>
            <a:r>
              <a:rPr lang="en-GB" sz="1600" dirty="0" smtClean="0"/>
              <a:t>mould </a:t>
            </a:r>
            <a:r>
              <a:rPr lang="en-GB" sz="1600" dirty="0"/>
              <a:t>brand awareness through interaction with popular </a:t>
            </a:r>
            <a:r>
              <a:rPr lang="en-GB" sz="1600" dirty="0" smtClean="0"/>
              <a:t>blogs</a:t>
            </a:r>
            <a:r>
              <a:rPr lang="en-GB" sz="1600" dirty="0"/>
              <a:t>. </a:t>
            </a:r>
            <a:r>
              <a:rPr lang="en-GB" sz="1600" dirty="0" smtClean="0"/>
              <a:t>No </a:t>
            </a:r>
            <a:r>
              <a:rPr lang="en-GB" sz="1600" dirty="0"/>
              <a:t>one will read a blog that is not interesting, and no software yet devised can guarantee that. The rapid spontaneous back and forth discourse of the blogosphere is not an easy fit with the slow, cautious approach </a:t>
            </a:r>
            <a:r>
              <a:rPr lang="en-GB" sz="1600" dirty="0" smtClean="0"/>
              <a:t>favoured </a:t>
            </a:r>
            <a:r>
              <a:rPr lang="en-GB" sz="1600" dirty="0"/>
              <a:t>by most corporate marketing departments</a:t>
            </a:r>
            <a:r>
              <a:rPr lang="en-GB" sz="1600" dirty="0" smtClean="0"/>
              <a:t>.</a:t>
            </a:r>
          </a:p>
          <a:p>
            <a:r>
              <a:rPr lang="en-GB" sz="1600" b="1" dirty="0" err="1" smtClean="0"/>
              <a:t>Vlogs</a:t>
            </a:r>
            <a:r>
              <a:rPr lang="en-GB" sz="1600" dirty="0" smtClean="0"/>
              <a:t> are the same as blogs but with Video, popularised during the un-necessary Iraq war when soldiers Video logged their routines to family and friends. This is more personal than blogging as there is a face to the words.</a:t>
            </a:r>
          </a:p>
        </p:txBody>
      </p:sp>
      <p:sp>
        <p:nvSpPr>
          <p:cNvPr id="3" name="Title 2"/>
          <p:cNvSpPr>
            <a:spLocks noGrp="1"/>
          </p:cNvSpPr>
          <p:nvPr>
            <p:ph type="title"/>
          </p:nvPr>
        </p:nvSpPr>
        <p:spPr>
          <a:xfrm>
            <a:off x="230832" y="116632"/>
            <a:ext cx="8733656" cy="648072"/>
          </a:xfrm>
        </p:spPr>
        <p:txBody>
          <a:bodyPr>
            <a:noAutofit/>
          </a:bodyPr>
          <a:lstStyle/>
          <a:p>
            <a:r>
              <a:rPr lang="en-GB" sz="2400" dirty="0" smtClean="0"/>
              <a:t>P1.8 </a:t>
            </a:r>
            <a:r>
              <a:rPr lang="en-GB" sz="2400" dirty="0"/>
              <a:t>- Technological developments – Blogs and Wikis</a:t>
            </a:r>
          </a:p>
        </p:txBody>
      </p:sp>
    </p:spTree>
    <p:extLst>
      <p:ext uri="{BB962C8B-B14F-4D97-AF65-F5344CB8AC3E}">
        <p14:creationId xmlns:p14="http://schemas.microsoft.com/office/powerpoint/2010/main" val="5342136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3998" cy="5544616"/>
          </a:xfrm>
        </p:spPr>
        <p:txBody>
          <a:bodyPr>
            <a:noAutofit/>
          </a:bodyPr>
          <a:lstStyle/>
          <a:p>
            <a:r>
              <a:rPr lang="en-GB" sz="1400" b="1" dirty="0" smtClean="0"/>
              <a:t>Wikis</a:t>
            </a:r>
            <a:r>
              <a:rPr lang="en-GB" sz="1400" dirty="0" smtClean="0"/>
              <a:t> - You </a:t>
            </a:r>
            <a:r>
              <a:rPr lang="en-GB" sz="1400" dirty="0"/>
              <a:t>need two things when you want to </a:t>
            </a:r>
            <a:r>
              <a:rPr lang="en-GB" sz="1400" dirty="0" smtClean="0"/>
              <a:t>write, </a:t>
            </a:r>
            <a:r>
              <a:rPr lang="en-GB" sz="1400" dirty="0"/>
              <a:t>the words to say </a:t>
            </a:r>
            <a:r>
              <a:rPr lang="en-GB" sz="1400" dirty="0" smtClean="0"/>
              <a:t>what you </a:t>
            </a:r>
            <a:r>
              <a:rPr lang="en-GB" sz="1400" dirty="0"/>
              <a:t>are thinking, and </a:t>
            </a:r>
            <a:r>
              <a:rPr lang="en-GB" sz="1400" dirty="0" smtClean="0"/>
              <a:t>a </a:t>
            </a:r>
            <a:r>
              <a:rPr lang="en-GB" sz="1400" dirty="0"/>
              <a:t>place to put </a:t>
            </a:r>
            <a:r>
              <a:rPr lang="en-GB" sz="1400" dirty="0" smtClean="0"/>
              <a:t>them. Before </a:t>
            </a:r>
            <a:r>
              <a:rPr lang="en-GB" sz="1400" dirty="0"/>
              <a:t>wikis, computer writing was all about the words. The computer </a:t>
            </a:r>
            <a:r>
              <a:rPr lang="en-GB" sz="1400" dirty="0" smtClean="0"/>
              <a:t>could help </a:t>
            </a:r>
            <a:r>
              <a:rPr lang="en-GB" sz="1400" dirty="0"/>
              <a:t>you type them, spell them, hyphenate them, size them, shape them, </a:t>
            </a:r>
            <a:r>
              <a:rPr lang="en-GB" sz="1400" dirty="0" smtClean="0"/>
              <a:t>and align </a:t>
            </a:r>
            <a:r>
              <a:rPr lang="en-GB" sz="1400" dirty="0"/>
              <a:t>them. But when it came to developing your thought, well, you were </a:t>
            </a:r>
            <a:r>
              <a:rPr lang="en-GB" sz="1400" dirty="0" smtClean="0"/>
              <a:t>on your </a:t>
            </a:r>
            <a:r>
              <a:rPr lang="en-GB" sz="1400" dirty="0"/>
              <a:t>own.</a:t>
            </a:r>
          </a:p>
          <a:p>
            <a:r>
              <a:rPr lang="en-GB" sz="1400" dirty="0" smtClean="0"/>
              <a:t>With </a:t>
            </a:r>
            <a:r>
              <a:rPr lang="en-GB" sz="1400" dirty="0"/>
              <a:t>wikis, you have a place to write. A wiki is a place to write in </a:t>
            </a:r>
            <a:r>
              <a:rPr lang="en-GB" sz="1400" dirty="0" smtClean="0"/>
              <a:t>the same </a:t>
            </a:r>
            <a:r>
              <a:rPr lang="en-GB" sz="1400" dirty="0"/>
              <a:t>way that a party is a place to talk. There are thoughts all around </a:t>
            </a:r>
            <a:r>
              <a:rPr lang="en-GB" sz="1400" dirty="0" smtClean="0"/>
              <a:t>you. Some </a:t>
            </a:r>
            <a:r>
              <a:rPr lang="en-GB" sz="1400" dirty="0"/>
              <a:t>are interesting, some less so. At a party or on a wiki, a word or two </a:t>
            </a:r>
            <a:r>
              <a:rPr lang="en-GB" sz="1400" dirty="0" smtClean="0"/>
              <a:t>will be </a:t>
            </a:r>
            <a:r>
              <a:rPr lang="en-GB" sz="1400" dirty="0"/>
              <a:t>your trigger. Ideas start flowing. Talking or writing, you’re among </a:t>
            </a:r>
            <a:r>
              <a:rPr lang="en-GB" sz="1400" dirty="0" smtClean="0"/>
              <a:t>friends, the </a:t>
            </a:r>
            <a:r>
              <a:rPr lang="en-GB" sz="1400" dirty="0"/>
              <a:t>stage is set, you say your piece, it fits in, your words trigger the </a:t>
            </a:r>
            <a:r>
              <a:rPr lang="en-GB" sz="1400" dirty="0" smtClean="0"/>
              <a:t>next thought</a:t>
            </a:r>
            <a:r>
              <a:rPr lang="en-GB" sz="1400" dirty="0"/>
              <a:t>: conversation.</a:t>
            </a:r>
          </a:p>
          <a:p>
            <a:r>
              <a:rPr lang="en-GB" sz="1400" dirty="0"/>
              <a:t>A wiki is like a party that doesn’t have to stop. It’s a party that doesn’t </a:t>
            </a:r>
            <a:r>
              <a:rPr lang="en-GB" sz="1400" dirty="0" smtClean="0"/>
              <a:t>get crowded </a:t>
            </a:r>
            <a:r>
              <a:rPr lang="en-GB" sz="1400" dirty="0"/>
              <a:t>because new rooms appear when needed. It’s a timeless </a:t>
            </a:r>
            <a:r>
              <a:rPr lang="en-GB" sz="1400" dirty="0" smtClean="0"/>
              <a:t>party where </a:t>
            </a:r>
            <a:r>
              <a:rPr lang="en-GB" sz="1400" dirty="0"/>
              <a:t>you can try each conversation over and over until you get it </a:t>
            </a:r>
            <a:r>
              <a:rPr lang="en-GB" sz="1400" dirty="0" smtClean="0"/>
              <a:t>right.</a:t>
            </a:r>
          </a:p>
          <a:p>
            <a:r>
              <a:rPr lang="en-GB" sz="1400" dirty="0"/>
              <a:t>Wikis, born in 1995, </a:t>
            </a:r>
            <a:r>
              <a:rPr lang="en-GB" sz="1400" dirty="0" smtClean="0"/>
              <a:t>are used absolutely </a:t>
            </a:r>
            <a:r>
              <a:rPr lang="en-GB" sz="1400" dirty="0"/>
              <a:t>everywhere for everything imaginable. </a:t>
            </a:r>
            <a:r>
              <a:rPr lang="en-GB" sz="1400" b="1" dirty="0"/>
              <a:t>Wikipedia</a:t>
            </a:r>
            <a:r>
              <a:rPr lang="en-GB" sz="1400" dirty="0"/>
              <a:t>, an online </a:t>
            </a:r>
            <a:r>
              <a:rPr lang="en-GB" sz="1400" dirty="0" smtClean="0"/>
              <a:t>encyclopaedia created </a:t>
            </a:r>
            <a:r>
              <a:rPr lang="en-GB" sz="1400" dirty="0"/>
              <a:t>by using a wiki, is one of the </a:t>
            </a:r>
            <a:r>
              <a:rPr lang="en-GB" sz="1400" dirty="0" smtClean="0"/>
              <a:t>most used </a:t>
            </a:r>
            <a:r>
              <a:rPr lang="en-GB" sz="1400" dirty="0"/>
              <a:t>reference works </a:t>
            </a:r>
            <a:r>
              <a:rPr lang="en-GB" sz="1400" dirty="0" smtClean="0"/>
              <a:t>on the planet</a:t>
            </a:r>
            <a:r>
              <a:rPr lang="en-GB" sz="1400" dirty="0"/>
              <a:t>,</a:t>
            </a:r>
            <a:r>
              <a:rPr lang="en-GB" sz="1400" dirty="0" smtClean="0"/>
              <a:t> the </a:t>
            </a:r>
            <a:r>
              <a:rPr lang="en-GB" sz="1400" dirty="0"/>
              <a:t>CIA, </a:t>
            </a:r>
            <a:r>
              <a:rPr lang="en-GB" sz="1400" dirty="0" smtClean="0"/>
              <a:t>the NSA</a:t>
            </a:r>
            <a:r>
              <a:rPr lang="en-GB" sz="1400" dirty="0"/>
              <a:t>, the </a:t>
            </a:r>
            <a:r>
              <a:rPr lang="en-GB" sz="1400" dirty="0" err="1"/>
              <a:t>Defense</a:t>
            </a:r>
            <a:r>
              <a:rPr lang="en-GB" sz="1400" dirty="0"/>
              <a:t> Department, and others </a:t>
            </a:r>
            <a:r>
              <a:rPr lang="en-GB" sz="1400" dirty="0" smtClean="0"/>
              <a:t>use </a:t>
            </a:r>
            <a:r>
              <a:rPr lang="en-GB" sz="1400" dirty="0"/>
              <a:t>a wiki to help gather, </a:t>
            </a:r>
            <a:r>
              <a:rPr lang="en-GB" sz="1400" dirty="0" smtClean="0"/>
              <a:t>share, and analyse </a:t>
            </a:r>
            <a:r>
              <a:rPr lang="en-GB" sz="1400" dirty="0"/>
              <a:t>information. Google, IBM, Motorola, SAP, Sun, Yahoo!, and tens </a:t>
            </a:r>
            <a:r>
              <a:rPr lang="en-GB" sz="1400" dirty="0" smtClean="0"/>
              <a:t>of thousands </a:t>
            </a:r>
            <a:r>
              <a:rPr lang="en-GB" sz="1400" dirty="0"/>
              <a:t>of other companies run important parts of their businesses </a:t>
            </a:r>
            <a:r>
              <a:rPr lang="en-GB" sz="1400" dirty="0" smtClean="0"/>
              <a:t>with wikis</a:t>
            </a:r>
            <a:r>
              <a:rPr lang="en-GB" sz="1400" dirty="0"/>
              <a:t>. Hundreds of thousands of families, clubs, schools, and scientists </a:t>
            </a:r>
            <a:r>
              <a:rPr lang="en-GB" sz="1400" dirty="0" smtClean="0"/>
              <a:t>use wikis </a:t>
            </a:r>
            <a:r>
              <a:rPr lang="en-GB" sz="1400" dirty="0"/>
              <a:t>for every sort of task</a:t>
            </a:r>
            <a:r>
              <a:rPr lang="en-GB" sz="1400" dirty="0" smtClean="0"/>
              <a:t>.</a:t>
            </a:r>
          </a:p>
          <a:p>
            <a:r>
              <a:rPr lang="en-GB" sz="1400" dirty="0"/>
              <a:t>In October 2006, Google </a:t>
            </a:r>
            <a:r>
              <a:rPr lang="en-GB" sz="1400" dirty="0" smtClean="0"/>
              <a:t>purchased </a:t>
            </a:r>
            <a:r>
              <a:rPr lang="en-GB" sz="1400" dirty="0" err="1" smtClean="0"/>
              <a:t>JotSpot</a:t>
            </a:r>
            <a:r>
              <a:rPr lang="en-GB" sz="1400" dirty="0"/>
              <a:t>, a commercially developed wiki, which will be added to </a:t>
            </a:r>
            <a:r>
              <a:rPr lang="en-GB" sz="1400" dirty="0" smtClean="0"/>
              <a:t>Google’s core </a:t>
            </a:r>
            <a:r>
              <a:rPr lang="en-GB" sz="1400" dirty="0"/>
              <a:t>offerings of mail, calendar, and shared documents sometime in </a:t>
            </a:r>
            <a:r>
              <a:rPr lang="en-GB" sz="1400" dirty="0" smtClean="0"/>
              <a:t>2007. </a:t>
            </a:r>
            <a:r>
              <a:rPr lang="en-GB" sz="1400" dirty="0" err="1" smtClean="0"/>
              <a:t>WikiSpaces</a:t>
            </a:r>
            <a:r>
              <a:rPr lang="en-GB" sz="1400" dirty="0"/>
              <a:t>, </a:t>
            </a:r>
            <a:r>
              <a:rPr lang="en-GB" sz="1400" dirty="0" err="1"/>
              <a:t>wetpaint</a:t>
            </a:r>
            <a:r>
              <a:rPr lang="en-GB" sz="1400" dirty="0"/>
              <a:t>, </a:t>
            </a:r>
            <a:r>
              <a:rPr lang="en-GB" sz="1400" dirty="0" err="1"/>
              <a:t>Wikidot</a:t>
            </a:r>
            <a:r>
              <a:rPr lang="en-GB" sz="1400" dirty="0"/>
              <a:t>, </a:t>
            </a:r>
            <a:r>
              <a:rPr lang="en-GB" sz="1400" dirty="0" err="1"/>
              <a:t>Wikia</a:t>
            </a:r>
            <a:r>
              <a:rPr lang="en-GB" sz="1400" dirty="0"/>
              <a:t>, </a:t>
            </a:r>
            <a:r>
              <a:rPr lang="en-GB" sz="1400" dirty="0" err="1"/>
              <a:t>XWiki</a:t>
            </a:r>
            <a:r>
              <a:rPr lang="en-GB" sz="1400" dirty="0"/>
              <a:t>, </a:t>
            </a:r>
            <a:r>
              <a:rPr lang="en-GB" sz="1400" dirty="0" err="1"/>
              <a:t>BluWiki</a:t>
            </a:r>
            <a:r>
              <a:rPr lang="en-GB" sz="1400" dirty="0"/>
              <a:t>, </a:t>
            </a:r>
            <a:r>
              <a:rPr lang="en-GB" sz="1400" dirty="0" err="1"/>
              <a:t>seedwiki</a:t>
            </a:r>
            <a:r>
              <a:rPr lang="en-GB" sz="1400" dirty="0"/>
              <a:t>, </a:t>
            </a:r>
            <a:r>
              <a:rPr lang="en-GB" sz="1400" dirty="0" err="1"/>
              <a:t>PBwiki</a:t>
            </a:r>
            <a:r>
              <a:rPr lang="en-GB" sz="1400" dirty="0"/>
              <a:t>, </a:t>
            </a:r>
            <a:r>
              <a:rPr lang="en-GB" sz="1400" dirty="0" err="1" smtClean="0"/>
              <a:t>Riters</a:t>
            </a:r>
            <a:r>
              <a:rPr lang="en-GB" sz="1400" dirty="0" smtClean="0"/>
              <a:t>, </a:t>
            </a:r>
            <a:r>
              <a:rPr lang="en-GB" sz="1400" dirty="0" err="1" smtClean="0"/>
              <a:t>StikiPad</a:t>
            </a:r>
            <a:r>
              <a:rPr lang="en-GB" sz="1400" dirty="0"/>
              <a:t>, Central Desktop, and others offer free, hosted wikis that are </a:t>
            </a:r>
            <a:r>
              <a:rPr lang="en-GB" sz="1400" dirty="0" smtClean="0"/>
              <a:t>ready to </a:t>
            </a:r>
            <a:r>
              <a:rPr lang="en-GB" sz="1400" dirty="0"/>
              <a:t>use over the Internet. Companies such as </a:t>
            </a:r>
            <a:r>
              <a:rPr lang="en-GB" sz="1400" dirty="0" err="1"/>
              <a:t>Socialtext</a:t>
            </a:r>
            <a:r>
              <a:rPr lang="en-GB" sz="1400" dirty="0"/>
              <a:t> and </a:t>
            </a:r>
            <a:r>
              <a:rPr lang="en-GB" sz="1400" dirty="0" err="1"/>
              <a:t>Atlassian</a:t>
            </a:r>
            <a:r>
              <a:rPr lang="en-GB" sz="1400" dirty="0"/>
              <a:t> </a:t>
            </a:r>
            <a:r>
              <a:rPr lang="en-GB" sz="1400" dirty="0" smtClean="0"/>
              <a:t>offer wikis </a:t>
            </a:r>
            <a:r>
              <a:rPr lang="en-GB" sz="1400" dirty="0"/>
              <a:t>that can either be installed or hosted. By far, the largest number </a:t>
            </a:r>
            <a:r>
              <a:rPr lang="en-GB" sz="1400" dirty="0" smtClean="0"/>
              <a:t>of wiki </a:t>
            </a:r>
            <a:r>
              <a:rPr lang="en-GB" sz="1400" dirty="0"/>
              <a:t>sites are run by open source wiki engines, such as TWiki, </a:t>
            </a:r>
            <a:r>
              <a:rPr lang="en-GB" sz="1400" dirty="0" err="1" smtClean="0"/>
              <a:t>MoinMoin</a:t>
            </a:r>
            <a:r>
              <a:rPr lang="en-GB" sz="1400" dirty="0" smtClean="0"/>
              <a:t>, </a:t>
            </a:r>
            <a:r>
              <a:rPr lang="en-GB" sz="1400" dirty="0" err="1" smtClean="0"/>
              <a:t>MediaWiki</a:t>
            </a:r>
            <a:r>
              <a:rPr lang="en-GB" sz="1400" dirty="0"/>
              <a:t>, and a number of others.</a:t>
            </a:r>
          </a:p>
        </p:txBody>
      </p:sp>
      <p:sp>
        <p:nvSpPr>
          <p:cNvPr id="2" name="Title 1"/>
          <p:cNvSpPr>
            <a:spLocks noGrp="1"/>
          </p:cNvSpPr>
          <p:nvPr>
            <p:ph type="title"/>
          </p:nvPr>
        </p:nvSpPr>
        <p:spPr>
          <a:xfrm>
            <a:off x="251520" y="112952"/>
            <a:ext cx="8640960" cy="579744"/>
          </a:xfrm>
        </p:spPr>
        <p:txBody>
          <a:bodyPr>
            <a:noAutofit/>
          </a:bodyPr>
          <a:lstStyle/>
          <a:p>
            <a:r>
              <a:rPr lang="en-GB" sz="2400" dirty="0" smtClean="0"/>
              <a:t>P1.8 </a:t>
            </a:r>
            <a:r>
              <a:rPr lang="en-GB" sz="2400" dirty="0"/>
              <a:t>- Technological developments </a:t>
            </a:r>
            <a:r>
              <a:rPr lang="en-GB" sz="2400" dirty="0" smtClean="0"/>
              <a:t>– Blogs and Wikis</a:t>
            </a:r>
            <a:endParaRPr lang="en-US" sz="2400" dirty="0"/>
          </a:p>
        </p:txBody>
      </p:sp>
    </p:spTree>
    <p:extLst>
      <p:ext uri="{BB962C8B-B14F-4D97-AF65-F5344CB8AC3E}">
        <p14:creationId xmlns:p14="http://schemas.microsoft.com/office/powerpoint/2010/main" val="3830062161"/>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3998" cy="5688632"/>
          </a:xfrm>
        </p:spPr>
        <p:txBody>
          <a:bodyPr>
            <a:noAutofit/>
          </a:bodyPr>
          <a:lstStyle/>
          <a:p>
            <a:r>
              <a:rPr lang="en-GB" sz="1470" b="1" dirty="0" smtClean="0"/>
              <a:t>How Businesses Use Wikis</a:t>
            </a:r>
          </a:p>
          <a:p>
            <a:r>
              <a:rPr lang="en-GB" sz="1470" b="1" dirty="0" smtClean="0"/>
              <a:t>Shared repository </a:t>
            </a:r>
            <a:r>
              <a:rPr lang="en-GB" sz="1470" dirty="0" smtClean="0"/>
              <a:t>- </a:t>
            </a:r>
            <a:r>
              <a:rPr lang="en-GB" sz="1470" dirty="0"/>
              <a:t>Wikis can store, manage, and </a:t>
            </a:r>
            <a:r>
              <a:rPr lang="en-GB" sz="1470" dirty="0" smtClean="0"/>
              <a:t>organise </a:t>
            </a:r>
            <a:r>
              <a:rPr lang="en-GB" sz="1470" dirty="0"/>
              <a:t>information in a way that moves </a:t>
            </a:r>
            <a:r>
              <a:rPr lang="en-GB" sz="1470" dirty="0" smtClean="0"/>
              <a:t>vital data </a:t>
            </a:r>
            <a:r>
              <a:rPr lang="en-GB" sz="1470" dirty="0"/>
              <a:t>off the hard drive and into a shared space. Wikis are as flexible as </a:t>
            </a:r>
            <a:r>
              <a:rPr lang="en-GB" sz="1470" dirty="0" smtClean="0"/>
              <a:t>a desktop </a:t>
            </a:r>
            <a:r>
              <a:rPr lang="en-GB" sz="1470" dirty="0"/>
              <a:t>file and folder system, and you can search them by keyword. </a:t>
            </a:r>
            <a:r>
              <a:rPr lang="en-GB" sz="1470" dirty="0" smtClean="0"/>
              <a:t>Wikis can </a:t>
            </a:r>
            <a:r>
              <a:rPr lang="en-GB" sz="1470" dirty="0"/>
              <a:t>contain every type of file you have access to.</a:t>
            </a:r>
          </a:p>
          <a:p>
            <a:r>
              <a:rPr lang="en-GB" sz="1470" b="1" dirty="0" smtClean="0"/>
              <a:t>Reducing </a:t>
            </a:r>
            <a:r>
              <a:rPr lang="en-GB" sz="1470" b="1" dirty="0"/>
              <a:t>“To All” </a:t>
            </a:r>
            <a:r>
              <a:rPr lang="en-GB" sz="1470" b="1" dirty="0" smtClean="0"/>
              <a:t>e-mails </a:t>
            </a:r>
            <a:r>
              <a:rPr lang="en-GB" sz="1470" dirty="0" smtClean="0"/>
              <a:t>- </a:t>
            </a:r>
            <a:r>
              <a:rPr lang="en-GB" sz="1470" dirty="0"/>
              <a:t>Lots of wikis include the ability to create newsfeeds or alerts that </a:t>
            </a:r>
            <a:r>
              <a:rPr lang="en-GB" sz="1470" dirty="0" smtClean="0"/>
              <a:t>appear whenever </a:t>
            </a:r>
            <a:r>
              <a:rPr lang="en-GB" sz="1470" dirty="0"/>
              <a:t>a person logs on. By using this mechanism, you can ensure </a:t>
            </a:r>
            <a:r>
              <a:rPr lang="en-GB" sz="1470" dirty="0" smtClean="0"/>
              <a:t>that people </a:t>
            </a:r>
            <a:r>
              <a:rPr lang="en-GB" sz="1470" dirty="0"/>
              <a:t>are made aware of important updates without forcing them to </a:t>
            </a:r>
            <a:r>
              <a:rPr lang="en-GB" sz="1470" dirty="0" smtClean="0"/>
              <a:t>actively check </a:t>
            </a:r>
            <a:r>
              <a:rPr lang="en-GB" sz="1470" dirty="0"/>
              <a:t>a news page.</a:t>
            </a:r>
          </a:p>
          <a:p>
            <a:r>
              <a:rPr lang="en-GB" sz="1470" b="1" dirty="0" smtClean="0"/>
              <a:t>Knowledge management </a:t>
            </a:r>
            <a:r>
              <a:rPr lang="en-GB" sz="1470" dirty="0" smtClean="0"/>
              <a:t>– When staff have </a:t>
            </a:r>
            <a:r>
              <a:rPr lang="en-GB" sz="1470" dirty="0"/>
              <a:t>been using the wiki as a shared e-mail </a:t>
            </a:r>
            <a:r>
              <a:rPr lang="en-GB" sz="1470" dirty="0" smtClean="0"/>
              <a:t>repository, as </a:t>
            </a:r>
            <a:r>
              <a:rPr lang="en-GB" sz="1470" dirty="0"/>
              <a:t>a place to put the accounting department’s policy and procedure </a:t>
            </a:r>
            <a:r>
              <a:rPr lang="en-GB" sz="1470" dirty="0" smtClean="0"/>
              <a:t>manuals, and </a:t>
            </a:r>
            <a:r>
              <a:rPr lang="en-GB" sz="1470" dirty="0"/>
              <a:t>also as a way to organize and manage projects and </a:t>
            </a:r>
            <a:r>
              <a:rPr lang="en-GB" sz="1470" dirty="0" smtClean="0"/>
              <a:t>contacts, </a:t>
            </a:r>
            <a:r>
              <a:rPr lang="en-GB" sz="1470" dirty="0"/>
              <a:t>Instead </a:t>
            </a:r>
            <a:r>
              <a:rPr lang="en-GB" sz="1470" dirty="0" smtClean="0"/>
              <a:t>of having </a:t>
            </a:r>
            <a:r>
              <a:rPr lang="en-GB" sz="1470" dirty="0"/>
              <a:t>to transfer all the data </a:t>
            </a:r>
            <a:r>
              <a:rPr lang="en-GB" sz="1470" dirty="0" smtClean="0"/>
              <a:t>when a member of staff leaves, </a:t>
            </a:r>
            <a:r>
              <a:rPr lang="en-GB" sz="1470" dirty="0"/>
              <a:t>the new accounting chief </a:t>
            </a:r>
            <a:r>
              <a:rPr lang="en-GB" sz="1470" dirty="0" smtClean="0"/>
              <a:t>would have </a:t>
            </a:r>
            <a:r>
              <a:rPr lang="en-GB" sz="1470" dirty="0"/>
              <a:t>an entire library of information to page through and learn </a:t>
            </a:r>
            <a:r>
              <a:rPr lang="en-GB" sz="1470" dirty="0" smtClean="0"/>
              <a:t>from. The </a:t>
            </a:r>
            <a:r>
              <a:rPr lang="en-GB" sz="1470" dirty="0"/>
              <a:t>longer a wiki is used by a company, the more valuable it becomes.</a:t>
            </a:r>
          </a:p>
          <a:p>
            <a:r>
              <a:rPr lang="en-GB" sz="1470" b="1" dirty="0" smtClean="0"/>
              <a:t>Training </a:t>
            </a:r>
            <a:r>
              <a:rPr lang="en-GB" sz="1470" dirty="0" smtClean="0"/>
              <a:t>- Training goes hand-in-hand with knowledge management. Created training guides that are used whenever a new employee joins will be available. Because it existed on the wiki, it was easy to update with new information, such as phone numbers, policies, and procedures, in this way replacements can work from a wiki that has grown along with the changes in the company.</a:t>
            </a:r>
          </a:p>
          <a:p>
            <a:r>
              <a:rPr lang="en-GB" sz="1470" b="1" dirty="0"/>
              <a:t>Project management </a:t>
            </a:r>
            <a:r>
              <a:rPr lang="en-GB" sz="1470" dirty="0"/>
              <a:t>- At their root, all wikis are project management spaces. </a:t>
            </a:r>
            <a:r>
              <a:rPr lang="en-GB" sz="1470" dirty="0" smtClean="0"/>
              <a:t>All the business tools named here </a:t>
            </a:r>
            <a:r>
              <a:rPr lang="en-GB" sz="1470" dirty="0"/>
              <a:t>used together or in different combinations, make up a project management toolbox. And unlike project management solutions that you buy off the shelf, wikis are flexible and open to almost limitless </a:t>
            </a:r>
            <a:r>
              <a:rPr lang="en-GB" sz="1470" dirty="0" smtClean="0"/>
              <a:t>customisation</a:t>
            </a:r>
            <a:r>
              <a:rPr lang="en-GB" sz="1470" dirty="0" smtClean="0"/>
              <a:t>.</a:t>
            </a:r>
            <a:endParaRPr lang="en-GB" sz="1470" dirty="0"/>
          </a:p>
        </p:txBody>
      </p:sp>
      <p:sp>
        <p:nvSpPr>
          <p:cNvPr id="2" name="Title 1"/>
          <p:cNvSpPr>
            <a:spLocks noGrp="1"/>
          </p:cNvSpPr>
          <p:nvPr>
            <p:ph type="title"/>
          </p:nvPr>
        </p:nvSpPr>
        <p:spPr>
          <a:xfrm>
            <a:off x="251520" y="112952"/>
            <a:ext cx="8640960" cy="579744"/>
          </a:xfrm>
        </p:spPr>
        <p:txBody>
          <a:bodyPr>
            <a:noAutofit/>
          </a:bodyPr>
          <a:lstStyle/>
          <a:p>
            <a:r>
              <a:rPr lang="en-GB" sz="2400" dirty="0" smtClean="0"/>
              <a:t>P1.8 </a:t>
            </a:r>
            <a:r>
              <a:rPr lang="en-GB" sz="2400" dirty="0"/>
              <a:t>- Technological developments </a:t>
            </a:r>
            <a:r>
              <a:rPr lang="en-GB" sz="2400" dirty="0" smtClean="0"/>
              <a:t>– Blogs and Wikis</a:t>
            </a:r>
            <a:endParaRPr lang="en-US" sz="2400" dirty="0"/>
          </a:p>
        </p:txBody>
      </p:sp>
    </p:spTree>
    <p:extLst>
      <p:ext uri="{BB962C8B-B14F-4D97-AF65-F5344CB8AC3E}">
        <p14:creationId xmlns:p14="http://schemas.microsoft.com/office/powerpoint/2010/main" val="293496403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3998" cy="5544616"/>
          </a:xfrm>
        </p:spPr>
        <p:txBody>
          <a:bodyPr>
            <a:noAutofit/>
          </a:bodyPr>
          <a:lstStyle/>
          <a:p>
            <a:r>
              <a:rPr lang="en-GB" sz="1500" b="1" dirty="0" smtClean="0"/>
              <a:t>Intranet</a:t>
            </a:r>
            <a:r>
              <a:rPr lang="en-GB" sz="1500" dirty="0" smtClean="0"/>
              <a:t> - </a:t>
            </a:r>
            <a:r>
              <a:rPr lang="en-GB" sz="1500" dirty="0"/>
              <a:t>Replacing a corporate intranet with a wiki mostly benefits the IT </a:t>
            </a:r>
            <a:r>
              <a:rPr lang="en-GB" sz="1500" dirty="0" smtClean="0"/>
              <a:t>staff. Because </a:t>
            </a:r>
            <a:r>
              <a:rPr lang="en-GB" sz="1500" dirty="0"/>
              <a:t>a wiki is accessed through a Web browser and does not require </a:t>
            </a:r>
            <a:r>
              <a:rPr lang="en-GB" sz="1500" dirty="0" smtClean="0"/>
              <a:t>any customisation </a:t>
            </a:r>
            <a:r>
              <a:rPr lang="en-GB" sz="1500" dirty="0"/>
              <a:t>of the user’s desktop, far fewer Help Desk calls are </a:t>
            </a:r>
            <a:r>
              <a:rPr lang="en-GB" sz="1500" dirty="0" smtClean="0"/>
              <a:t>needed. Intranets </a:t>
            </a:r>
            <a:r>
              <a:rPr lang="en-GB" sz="1500" dirty="0"/>
              <a:t>are also notoriously prone to crashing, with hiccups that slow </a:t>
            </a:r>
            <a:r>
              <a:rPr lang="en-GB" sz="1500" dirty="0" smtClean="0"/>
              <a:t>a user’s </a:t>
            </a:r>
            <a:r>
              <a:rPr lang="en-GB" sz="1500" dirty="0"/>
              <a:t>machine to a crawl. Because wikis use Internet protocols, they </a:t>
            </a:r>
            <a:r>
              <a:rPr lang="en-GB" sz="1500" dirty="0" smtClean="0"/>
              <a:t>are often </a:t>
            </a:r>
            <a:r>
              <a:rPr lang="en-GB" sz="1500" dirty="0"/>
              <a:t>more stable than office-wide networks. Users often confuse the </a:t>
            </a:r>
            <a:r>
              <a:rPr lang="en-GB" sz="1500" dirty="0" smtClean="0"/>
              <a:t>folders on </a:t>
            </a:r>
            <a:r>
              <a:rPr lang="en-GB" sz="1500" dirty="0"/>
              <a:t>their own desktop with those that exist on an intranet. This leads to </a:t>
            </a:r>
            <a:r>
              <a:rPr lang="en-GB" sz="1500" dirty="0" smtClean="0"/>
              <a:t>duplicated or </a:t>
            </a:r>
            <a:r>
              <a:rPr lang="en-GB" sz="1500" dirty="0"/>
              <a:t>conflicting documents when users save files locally and then </a:t>
            </a:r>
            <a:r>
              <a:rPr lang="en-GB" sz="1500" dirty="0" smtClean="0"/>
              <a:t>make changes</a:t>
            </a:r>
            <a:r>
              <a:rPr lang="en-GB" sz="1500" dirty="0"/>
              <a:t>. This is much less likely to occur on a wiki because the content </a:t>
            </a:r>
            <a:r>
              <a:rPr lang="en-GB" sz="1500" dirty="0" smtClean="0"/>
              <a:t>does not </a:t>
            </a:r>
            <a:r>
              <a:rPr lang="en-GB" sz="1500" dirty="0"/>
              <a:t>sit on the user’s desktop, and it is easier to </a:t>
            </a:r>
            <a:r>
              <a:rPr lang="en-GB" sz="1500" dirty="0" smtClean="0"/>
              <a:t>ke</a:t>
            </a:r>
            <a:r>
              <a:rPr lang="en-GB" sz="1500" dirty="0"/>
              <a:t>ep track of updates </a:t>
            </a:r>
            <a:r>
              <a:rPr lang="en-GB" sz="1500" dirty="0" smtClean="0"/>
              <a:t>and changes </a:t>
            </a:r>
            <a:r>
              <a:rPr lang="en-GB" sz="1500" dirty="0"/>
              <a:t>in a given document or project area.</a:t>
            </a:r>
          </a:p>
          <a:p>
            <a:r>
              <a:rPr lang="en-GB" sz="1500" b="1" dirty="0"/>
              <a:t>Web </a:t>
            </a:r>
            <a:r>
              <a:rPr lang="en-GB" sz="1500" b="1" dirty="0" smtClean="0"/>
              <a:t>publishing </a:t>
            </a:r>
            <a:r>
              <a:rPr lang="en-GB" sz="1500" dirty="0" smtClean="0"/>
              <a:t>- </a:t>
            </a:r>
            <a:r>
              <a:rPr lang="en-GB" sz="1500" dirty="0"/>
              <a:t>Because wikis are Web based, they do a great job of acting like Web </a:t>
            </a:r>
            <a:r>
              <a:rPr lang="en-GB" sz="1500" dirty="0" smtClean="0"/>
              <a:t>sites. A </a:t>
            </a:r>
            <a:r>
              <a:rPr lang="en-GB" sz="1500" dirty="0"/>
              <a:t>wiki can be used as an internal and secure Web for employees to use </a:t>
            </a:r>
            <a:r>
              <a:rPr lang="en-GB" sz="1500" dirty="0" smtClean="0"/>
              <a:t>for accessing </a:t>
            </a:r>
            <a:r>
              <a:rPr lang="en-GB" sz="1500" dirty="0"/>
              <a:t>everything from departmental contacts to holiday schedules. </a:t>
            </a:r>
            <a:r>
              <a:rPr lang="en-GB" sz="1500" dirty="0" smtClean="0"/>
              <a:t>And it </a:t>
            </a:r>
            <a:r>
              <a:rPr lang="en-GB" sz="1500" dirty="0"/>
              <a:t>can also be used as a way to reach customers on the other side of the </a:t>
            </a:r>
            <a:r>
              <a:rPr lang="en-GB" sz="1500" dirty="0" smtClean="0"/>
              <a:t>firewall. </a:t>
            </a:r>
            <a:r>
              <a:rPr lang="en-GB" sz="1500" dirty="0" smtClean="0">
                <a:hlinkClick r:id="rId2"/>
              </a:rPr>
              <a:t>DokuWiki</a:t>
            </a:r>
            <a:r>
              <a:rPr lang="en-GB" sz="1500" dirty="0"/>
              <a:t>, </a:t>
            </a:r>
            <a:r>
              <a:rPr lang="en-GB" sz="1500" dirty="0">
                <a:hlinkClick r:id="rId3"/>
              </a:rPr>
              <a:t>TiddlyWiki</a:t>
            </a:r>
            <a:r>
              <a:rPr lang="en-GB" sz="1500" dirty="0"/>
              <a:t>, and </a:t>
            </a:r>
            <a:r>
              <a:rPr lang="en-GB" sz="1500" dirty="0">
                <a:hlinkClick r:id="rId4"/>
              </a:rPr>
              <a:t>TWiki </a:t>
            </a:r>
            <a:r>
              <a:rPr lang="en-GB" sz="1500" dirty="0"/>
              <a:t>all have built-in support for </a:t>
            </a:r>
            <a:r>
              <a:rPr lang="en-GB" sz="1500" dirty="0" smtClean="0"/>
              <a:t>publishing Web </a:t>
            </a:r>
            <a:r>
              <a:rPr lang="en-GB" sz="1500" dirty="0"/>
              <a:t>pages and syndicated RSS (really simple syndication) feeds.</a:t>
            </a:r>
          </a:p>
          <a:p>
            <a:r>
              <a:rPr lang="en-GB" sz="1500" b="1" dirty="0" smtClean="0"/>
              <a:t>User documentation </a:t>
            </a:r>
            <a:r>
              <a:rPr lang="en-GB" sz="1500" dirty="0" smtClean="0"/>
              <a:t>- </a:t>
            </a:r>
            <a:r>
              <a:rPr lang="en-GB" sz="1500" dirty="0"/>
              <a:t>refers to Web sites that encourage visitors to create text, images, or </a:t>
            </a:r>
            <a:r>
              <a:rPr lang="en-GB" sz="1500" dirty="0" smtClean="0"/>
              <a:t>sounds for </a:t>
            </a:r>
            <a:r>
              <a:rPr lang="en-GB" sz="1500" dirty="0"/>
              <a:t>the enjoyment of other visitors. This creates a never-ending cycle </a:t>
            </a:r>
            <a:r>
              <a:rPr lang="en-GB" sz="1500" dirty="0" smtClean="0"/>
              <a:t>of content</a:t>
            </a:r>
            <a:r>
              <a:rPr lang="en-GB" sz="1500" dirty="0"/>
              <a:t>. The same principle can be applied to </a:t>
            </a:r>
            <a:r>
              <a:rPr lang="en-GB" sz="1500" dirty="0" smtClean="0"/>
              <a:t>documentation as </a:t>
            </a:r>
            <a:r>
              <a:rPr lang="en-GB" sz="1500" dirty="0"/>
              <a:t>well. Instead of having one set of answers, created </a:t>
            </a:r>
            <a:r>
              <a:rPr lang="en-GB" sz="1500" dirty="0" smtClean="0"/>
              <a:t>internally and </a:t>
            </a:r>
            <a:r>
              <a:rPr lang="en-GB" sz="1500" dirty="0"/>
              <a:t>disseminated to the outside world, you could have instructions </a:t>
            </a:r>
            <a:r>
              <a:rPr lang="en-GB" sz="1500" dirty="0" smtClean="0"/>
              <a:t>created by </a:t>
            </a:r>
            <a:r>
              <a:rPr lang="en-GB" sz="1500" dirty="0"/>
              <a:t>the very customers who use your products</a:t>
            </a:r>
            <a:r>
              <a:rPr lang="en-GB" sz="1500" dirty="0" smtClean="0"/>
              <a:t>.</a:t>
            </a:r>
          </a:p>
          <a:p>
            <a:pPr marL="109728" indent="0">
              <a:buNone/>
            </a:pPr>
            <a:r>
              <a:rPr lang="en-GB" sz="1500" b="1" dirty="0"/>
              <a:t>Task </a:t>
            </a:r>
            <a:r>
              <a:rPr lang="en-GB" sz="1500" b="1" dirty="0" smtClean="0"/>
              <a:t>8 </a:t>
            </a:r>
            <a:r>
              <a:rPr lang="en-GB" sz="1500" b="1" dirty="0"/>
              <a:t>– </a:t>
            </a:r>
            <a:r>
              <a:rPr lang="en-GB" sz="1500" b="1" dirty="0" smtClean="0"/>
              <a:t>P1.8 </a:t>
            </a:r>
            <a:r>
              <a:rPr lang="en-GB" sz="1500" b="1" dirty="0"/>
              <a:t>–</a:t>
            </a:r>
            <a:r>
              <a:rPr lang="en-GB" sz="1500" dirty="0"/>
              <a:t> Using examples, define and explain the business and social functions of </a:t>
            </a:r>
            <a:r>
              <a:rPr lang="en-GB" sz="1500" b="1" dirty="0" smtClean="0"/>
              <a:t>Wikis and Blogs </a:t>
            </a:r>
            <a:r>
              <a:rPr lang="en-GB" sz="1500" dirty="0"/>
              <a:t>stating how businesses could use </a:t>
            </a:r>
            <a:r>
              <a:rPr lang="en-GB" sz="1500" dirty="0" smtClean="0"/>
              <a:t>these tools </a:t>
            </a:r>
            <a:r>
              <a:rPr lang="en-GB" sz="1500" dirty="0"/>
              <a:t>to promote </a:t>
            </a:r>
            <a:r>
              <a:rPr lang="en-GB" sz="1500" dirty="0" smtClean="0"/>
              <a:t>and support their </a:t>
            </a:r>
            <a:r>
              <a:rPr lang="en-GB" sz="1500" dirty="0"/>
              <a:t>business.</a:t>
            </a:r>
          </a:p>
          <a:p>
            <a:endParaRPr lang="en-GB" sz="1500" dirty="0"/>
          </a:p>
        </p:txBody>
      </p:sp>
      <p:sp>
        <p:nvSpPr>
          <p:cNvPr id="2" name="Title 1"/>
          <p:cNvSpPr>
            <a:spLocks noGrp="1"/>
          </p:cNvSpPr>
          <p:nvPr>
            <p:ph type="title"/>
          </p:nvPr>
        </p:nvSpPr>
        <p:spPr>
          <a:xfrm>
            <a:off x="251520" y="112952"/>
            <a:ext cx="8640960" cy="579744"/>
          </a:xfrm>
        </p:spPr>
        <p:txBody>
          <a:bodyPr>
            <a:noAutofit/>
          </a:bodyPr>
          <a:lstStyle/>
          <a:p>
            <a:r>
              <a:rPr lang="en-GB" sz="2400" dirty="0" smtClean="0"/>
              <a:t>P1.8 </a:t>
            </a:r>
            <a:r>
              <a:rPr lang="en-GB" sz="2400" dirty="0"/>
              <a:t>- Technological developments </a:t>
            </a:r>
            <a:r>
              <a:rPr lang="en-GB" sz="2400" dirty="0" smtClean="0"/>
              <a:t>– Blogs and Wikis</a:t>
            </a:r>
            <a:endParaRPr lang="en-US" sz="2400" dirty="0"/>
          </a:p>
        </p:txBody>
      </p:sp>
    </p:spTree>
    <p:extLst>
      <p:ext uri="{BB962C8B-B14F-4D97-AF65-F5344CB8AC3E}">
        <p14:creationId xmlns:p14="http://schemas.microsoft.com/office/powerpoint/2010/main" val="20244998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6336704" cy="5616624"/>
          </a:xfrm>
        </p:spPr>
        <p:txBody>
          <a:bodyPr>
            <a:noAutofit/>
          </a:bodyPr>
          <a:lstStyle/>
          <a:p>
            <a:pPr marL="177800" indent="-177800"/>
            <a:r>
              <a:rPr lang="en-GB" sz="1300" b="1" dirty="0"/>
              <a:t>Gamification</a:t>
            </a:r>
            <a:r>
              <a:rPr lang="en-GB" sz="1300" dirty="0"/>
              <a:t> is the use of game mechanics and game design techniques in non-game </a:t>
            </a:r>
            <a:r>
              <a:rPr lang="en-GB" sz="1300" dirty="0" smtClean="0"/>
              <a:t>contexts. Typically </a:t>
            </a:r>
            <a:r>
              <a:rPr lang="en-GB" sz="1300" dirty="0"/>
              <a:t>gamification applies to non-game applications and processes, in order to encourage people to adopt them, or to influence how they are used. Gamification works by making technology more engaging, by encouraging users to engage in desired </a:t>
            </a:r>
            <a:r>
              <a:rPr lang="en-GB" sz="1300" dirty="0" smtClean="0"/>
              <a:t>behaviours, </a:t>
            </a:r>
            <a:r>
              <a:rPr lang="en-GB" sz="1300" dirty="0"/>
              <a:t>by helping to solve problems and not being a distraction, and by taking advantage of humans' psychological predisposition to engage in </a:t>
            </a:r>
            <a:r>
              <a:rPr lang="en-GB" sz="1300" dirty="0" smtClean="0"/>
              <a:t>gaming.</a:t>
            </a:r>
          </a:p>
          <a:p>
            <a:pPr marL="177800" indent="-177800"/>
            <a:r>
              <a:rPr lang="en-GB" sz="1300" dirty="0" smtClean="0"/>
              <a:t>The </a:t>
            </a:r>
            <a:r>
              <a:rPr lang="en-GB" sz="1300" dirty="0"/>
              <a:t>technique can encourage people to perform </a:t>
            </a:r>
            <a:r>
              <a:rPr lang="en-GB" sz="1300" dirty="0" smtClean="0"/>
              <a:t>tasks </a:t>
            </a:r>
            <a:r>
              <a:rPr lang="en-GB" sz="1300" dirty="0"/>
              <a:t>that they ordinarily consider boring, such as completing surveys, shopping, filling out tax forms, or reading web </a:t>
            </a:r>
            <a:r>
              <a:rPr lang="en-GB" sz="1300" dirty="0" smtClean="0"/>
              <a:t>sites. Available </a:t>
            </a:r>
            <a:r>
              <a:rPr lang="en-GB" sz="1300" dirty="0"/>
              <a:t>data from gamified websites, applications, and processes indicate potential improvements in areas like user engagement, </a:t>
            </a:r>
            <a:r>
              <a:rPr lang="en-GB" sz="1300" dirty="0" smtClean="0"/>
              <a:t>data </a:t>
            </a:r>
            <a:r>
              <a:rPr lang="en-GB" sz="1300" dirty="0"/>
              <a:t>quality, timeliness, or learning</a:t>
            </a:r>
            <a:r>
              <a:rPr lang="en-GB" sz="1300" dirty="0" smtClean="0"/>
              <a:t>.</a:t>
            </a:r>
          </a:p>
          <a:p>
            <a:pPr marL="177800" indent="-177800"/>
            <a:r>
              <a:rPr lang="en-GB" sz="1300" dirty="0" smtClean="0"/>
              <a:t>A good example of this is how the </a:t>
            </a:r>
            <a:r>
              <a:rPr lang="en-GB" sz="1300" dirty="0" smtClean="0">
                <a:hlinkClick r:id="rId2"/>
              </a:rPr>
              <a:t>Gov.uk</a:t>
            </a:r>
            <a:r>
              <a:rPr lang="en-GB" sz="1300" dirty="0" smtClean="0"/>
              <a:t> website has adapted over the years. First it looked like a pages of a thousand links, then a page that looked like Yahoo, now it is user friendly, polished, has menus, drop down features and easier to find links along with feedback pages and user forms. Now it looks more like a Wiki than a dull website.</a:t>
            </a:r>
          </a:p>
          <a:p>
            <a:pPr marL="177800" indent="-177800"/>
            <a:r>
              <a:rPr lang="en-GB" sz="1300" dirty="0" smtClean="0"/>
              <a:t>Similarly in any council office you can find entry machines for information that feel like </a:t>
            </a:r>
            <a:r>
              <a:rPr lang="en-GB" sz="1300" dirty="0" err="1" smtClean="0"/>
              <a:t>iPads</a:t>
            </a:r>
            <a:r>
              <a:rPr lang="en-GB" sz="1300" dirty="0" smtClean="0"/>
              <a:t>, office building with touch screen supports. The gamification of society is there to make it easier, friendlier and more intuitive for the next generation of users. Click </a:t>
            </a:r>
            <a:r>
              <a:rPr lang="en-GB" sz="1300" dirty="0" smtClean="0">
                <a:hlinkClick r:id="rId3"/>
              </a:rPr>
              <a:t>here </a:t>
            </a:r>
            <a:r>
              <a:rPr lang="en-GB" sz="1300" dirty="0" smtClean="0"/>
              <a:t>and </a:t>
            </a:r>
            <a:r>
              <a:rPr lang="en-GB" sz="1300" dirty="0" smtClean="0">
                <a:hlinkClick r:id="rId4"/>
              </a:rPr>
              <a:t>here</a:t>
            </a:r>
            <a:r>
              <a:rPr lang="en-GB" sz="1300" dirty="0" smtClean="0"/>
              <a:t> and </a:t>
            </a:r>
            <a:r>
              <a:rPr lang="en-GB" sz="1300" dirty="0" smtClean="0">
                <a:hlinkClick r:id="rId5"/>
              </a:rPr>
              <a:t>here </a:t>
            </a:r>
            <a:r>
              <a:rPr lang="en-GB" sz="1300" dirty="0" smtClean="0"/>
              <a:t>for information.</a:t>
            </a:r>
          </a:p>
          <a:p>
            <a:pPr marL="177800" indent="-177800"/>
            <a:r>
              <a:rPr lang="en-GB" sz="1300" b="1" dirty="0"/>
              <a:t>Task </a:t>
            </a:r>
            <a:r>
              <a:rPr lang="en-GB" sz="1300" b="1" dirty="0" smtClean="0"/>
              <a:t>9 </a:t>
            </a:r>
            <a:r>
              <a:rPr lang="en-GB" sz="1300" b="1" dirty="0"/>
              <a:t>– </a:t>
            </a:r>
            <a:r>
              <a:rPr lang="en-GB" sz="1300" b="1" dirty="0" smtClean="0"/>
              <a:t>P1.9 </a:t>
            </a:r>
            <a:r>
              <a:rPr lang="en-GB" sz="1300" b="1" dirty="0"/>
              <a:t>–</a:t>
            </a:r>
            <a:r>
              <a:rPr lang="en-GB" sz="1300" dirty="0"/>
              <a:t> Using examples, define and explain the business and social functions of </a:t>
            </a:r>
            <a:r>
              <a:rPr lang="en-GB" sz="1300" b="1" dirty="0" smtClean="0"/>
              <a:t>Gamification </a:t>
            </a:r>
            <a:r>
              <a:rPr lang="en-GB" sz="1300" dirty="0"/>
              <a:t>stating how businesses could use </a:t>
            </a:r>
            <a:r>
              <a:rPr lang="en-GB" sz="1300" dirty="0" smtClean="0"/>
              <a:t>this tool </a:t>
            </a:r>
            <a:r>
              <a:rPr lang="en-GB" sz="1300" dirty="0"/>
              <a:t>to promote and support their business</a:t>
            </a:r>
            <a:r>
              <a:rPr lang="en-GB" sz="1300" dirty="0" smtClean="0"/>
              <a:t>.</a:t>
            </a:r>
          </a:p>
        </p:txBody>
      </p:sp>
      <p:sp>
        <p:nvSpPr>
          <p:cNvPr id="2" name="Title 1"/>
          <p:cNvSpPr>
            <a:spLocks noGrp="1"/>
          </p:cNvSpPr>
          <p:nvPr>
            <p:ph type="title"/>
          </p:nvPr>
        </p:nvSpPr>
        <p:spPr>
          <a:xfrm>
            <a:off x="251520" y="112952"/>
            <a:ext cx="8640960" cy="579744"/>
          </a:xfrm>
        </p:spPr>
        <p:txBody>
          <a:bodyPr>
            <a:noAutofit/>
          </a:bodyPr>
          <a:lstStyle/>
          <a:p>
            <a:r>
              <a:rPr lang="en-GB" sz="2400" dirty="0" smtClean="0"/>
              <a:t>P1.9 </a:t>
            </a:r>
            <a:r>
              <a:rPr lang="en-GB" sz="2400" dirty="0"/>
              <a:t>- Technological developments </a:t>
            </a:r>
            <a:r>
              <a:rPr lang="en-GB" sz="2400" dirty="0" smtClean="0"/>
              <a:t>– Gamification</a:t>
            </a:r>
            <a:endParaRPr lang="en-US" sz="2400" dirty="0"/>
          </a:p>
        </p:txBody>
      </p:sp>
      <p:pic>
        <p:nvPicPr>
          <p:cNvPr id="4098" name="Picture 2" descr="http://i.dailymail.co.uk/i/pix/2013/04/16/article-2310191-1954D52A000005DC-91_634x394.jpg">
            <a:hlinkClick r:id="rId6"/>
          </p:cNvPr>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660232" y="826945"/>
            <a:ext cx="2294434" cy="1425880"/>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http://blog.nationalarchives.gov.uk/wp-content/uploads/2012/11/untitled-530x287.jpg">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660232" y="2690598"/>
            <a:ext cx="2294434" cy="1242458"/>
          </a:xfrm>
          <a:prstGeom prst="rect">
            <a:avLst/>
          </a:prstGeom>
          <a:noFill/>
          <a:extLst>
            <a:ext uri="{909E8E84-426E-40DD-AFC4-6F175D3DCCD1}">
              <a14:hiddenFill xmlns:a14="http://schemas.microsoft.com/office/drawing/2010/main">
                <a:solidFill>
                  <a:srgbClr val="FFFFFF"/>
                </a:solidFill>
              </a14:hiddenFill>
            </a:ext>
          </a:extLst>
        </p:spPr>
      </p:pic>
      <p:pic>
        <p:nvPicPr>
          <p:cNvPr id="4102" name="Picture 6" descr="http://cdn1.tnwcdn.com/wp-content/blogs.dir/1/files/2012/10/govuk-quick-answer-screen-520x381.jpg">
            <a:hlinkClick r:id="rId10"/>
          </p:cNvPr>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6660232" y="4416582"/>
            <a:ext cx="2294434" cy="16811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20684026"/>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3998" cy="5544616"/>
          </a:xfrm>
        </p:spPr>
        <p:txBody>
          <a:bodyPr>
            <a:noAutofit/>
          </a:bodyPr>
          <a:lstStyle/>
          <a:p>
            <a:pPr marL="273050" indent="-260350"/>
            <a:r>
              <a:rPr lang="en-GB" sz="1600" dirty="0" smtClean="0"/>
              <a:t>Being </a:t>
            </a:r>
            <a:r>
              <a:rPr lang="en-GB" sz="1600" dirty="0"/>
              <a:t>online allows social interaction with other gamers – something PC gamers have enjoyed for many </a:t>
            </a:r>
            <a:r>
              <a:rPr lang="en-GB" sz="1600" dirty="0" smtClean="0"/>
              <a:t>years. The virtual World offers social communities and businesses something that is not available offline, direct interaction with worldwide customers on an ad-hoc, one to one and one to many basis. The rise of gaming communities like WOW is one thing, 6m users playing at one time, </a:t>
            </a:r>
            <a:r>
              <a:rPr lang="en-GB" sz="1600" dirty="0" err="1" smtClean="0"/>
              <a:t>Starcraft</a:t>
            </a:r>
            <a:r>
              <a:rPr lang="en-GB" sz="1600" dirty="0" smtClean="0"/>
              <a:t> conferences with 40,000 live viewers and COD with 2m online players. But Virtual Worlds are different, they</a:t>
            </a:r>
            <a:r>
              <a:rPr lang="en-GB" sz="1600" dirty="0"/>
              <a:t> </a:t>
            </a:r>
            <a:r>
              <a:rPr lang="en-GB" sz="1600" dirty="0" smtClean="0"/>
              <a:t>allow </a:t>
            </a:r>
            <a:r>
              <a:rPr lang="en-GB" sz="1600" dirty="0"/>
              <a:t>users to interact in real </a:t>
            </a:r>
            <a:r>
              <a:rPr lang="en-GB" sz="1600" dirty="0" smtClean="0"/>
              <a:t>time with other users, to shop in online shops for offline delivery, to socialise, to go to the cinema, to talk unrestricted.</a:t>
            </a:r>
          </a:p>
          <a:p>
            <a:pPr marL="273050" indent="-260350"/>
            <a:r>
              <a:rPr lang="en-GB" sz="1600" b="1" dirty="0"/>
              <a:t>Second Life</a:t>
            </a:r>
            <a:r>
              <a:rPr lang="en-GB" sz="1600" dirty="0"/>
              <a:t> is an online virtual world developed by Linden </a:t>
            </a:r>
            <a:r>
              <a:rPr lang="en-GB" sz="1600" dirty="0" smtClean="0"/>
              <a:t>Lab to allow Second </a:t>
            </a:r>
            <a:r>
              <a:rPr lang="en-GB" sz="1600" dirty="0"/>
              <a:t>Life users to interact with each other through </a:t>
            </a:r>
            <a:r>
              <a:rPr lang="en-GB" sz="1600" dirty="0" smtClean="0"/>
              <a:t>avatars. Avatars </a:t>
            </a:r>
            <a:r>
              <a:rPr lang="en-GB" sz="1600" dirty="0"/>
              <a:t>can explore the </a:t>
            </a:r>
            <a:r>
              <a:rPr lang="en-GB" sz="1600" dirty="0" smtClean="0"/>
              <a:t>world, </a:t>
            </a:r>
            <a:r>
              <a:rPr lang="en-GB" sz="1600" dirty="0"/>
              <a:t>meet other </a:t>
            </a:r>
            <a:r>
              <a:rPr lang="en-GB" sz="1600" dirty="0" smtClean="0"/>
              <a:t>avatars</a:t>
            </a:r>
            <a:r>
              <a:rPr lang="en-GB" sz="1600" dirty="0"/>
              <a:t>, </a:t>
            </a:r>
            <a:r>
              <a:rPr lang="en-GB" sz="1600" dirty="0" smtClean="0"/>
              <a:t>socialise</a:t>
            </a:r>
            <a:r>
              <a:rPr lang="en-GB" sz="1600" dirty="0"/>
              <a:t>, participate in individual and group activities, and create and trade virtual property and services with one another. Second Life is intended for people aged 16 and </a:t>
            </a:r>
            <a:r>
              <a:rPr lang="en-GB" sz="1600" dirty="0" smtClean="0"/>
              <a:t>over. Trading </a:t>
            </a:r>
            <a:r>
              <a:rPr lang="en-GB" sz="1600" dirty="0"/>
              <a:t>of virtual commodities for real money has already taken </a:t>
            </a:r>
            <a:r>
              <a:rPr lang="en-GB" sz="1600" dirty="0" smtClean="0"/>
              <a:t>place. Bands have played there, businesses like IBM hold meetings there, companies can promote and advertise their goods there.</a:t>
            </a:r>
          </a:p>
          <a:p>
            <a:pPr marL="273050" indent="-260350"/>
            <a:r>
              <a:rPr lang="en-GB" sz="1600" dirty="0" smtClean="0"/>
              <a:t>Other worlds include </a:t>
            </a:r>
            <a:r>
              <a:rPr lang="en-GB" sz="1600" dirty="0" smtClean="0">
                <a:hlinkClick r:id="rId2"/>
              </a:rPr>
              <a:t>Active Words</a:t>
            </a:r>
            <a:r>
              <a:rPr lang="en-GB" sz="1600" dirty="0" smtClean="0"/>
              <a:t>, </a:t>
            </a:r>
            <a:r>
              <a:rPr lang="en-GB" sz="1600" dirty="0" smtClean="0">
                <a:hlinkClick r:id="rId3"/>
              </a:rPr>
              <a:t>Blue Mars</a:t>
            </a:r>
            <a:r>
              <a:rPr lang="en-GB" sz="1600" dirty="0" smtClean="0"/>
              <a:t>, </a:t>
            </a:r>
            <a:r>
              <a:rPr lang="en-GB" sz="1600" dirty="0" smtClean="0">
                <a:hlinkClick r:id="rId4"/>
              </a:rPr>
              <a:t>Cloud Party</a:t>
            </a:r>
            <a:r>
              <a:rPr lang="en-GB" sz="1600" dirty="0" smtClean="0"/>
              <a:t>, </a:t>
            </a:r>
            <a:r>
              <a:rPr lang="en-GB" sz="1600" dirty="0">
                <a:hlinkClick r:id="rId5"/>
              </a:rPr>
              <a:t>F</a:t>
            </a:r>
            <a:r>
              <a:rPr lang="en-GB" sz="1600" dirty="0" smtClean="0">
                <a:hlinkClick r:id="rId5"/>
              </a:rPr>
              <a:t>ree Realms</a:t>
            </a:r>
            <a:r>
              <a:rPr lang="en-GB" sz="1600" dirty="0"/>
              <a:t> </a:t>
            </a:r>
            <a:r>
              <a:rPr lang="en-GB" sz="1600" dirty="0" smtClean="0"/>
              <a:t>and </a:t>
            </a:r>
            <a:r>
              <a:rPr lang="en-GB" sz="1600" dirty="0" smtClean="0">
                <a:hlinkClick r:id="rId6"/>
              </a:rPr>
              <a:t>Onverse</a:t>
            </a:r>
            <a:r>
              <a:rPr lang="en-GB" sz="1600" dirty="0" smtClean="0"/>
              <a:t>. Click </a:t>
            </a:r>
            <a:r>
              <a:rPr lang="en-GB" sz="1600" dirty="0" smtClean="0">
                <a:hlinkClick r:id="rId7"/>
              </a:rPr>
              <a:t>here </a:t>
            </a:r>
            <a:r>
              <a:rPr lang="en-GB" sz="1600" dirty="0" smtClean="0"/>
              <a:t>and </a:t>
            </a:r>
            <a:r>
              <a:rPr lang="en-GB" sz="1600" dirty="0" smtClean="0">
                <a:hlinkClick r:id="rId8"/>
              </a:rPr>
              <a:t>here </a:t>
            </a:r>
            <a:r>
              <a:rPr lang="en-GB" sz="1600" dirty="0" smtClean="0"/>
              <a:t>to see how businesses use Virtual Worlds for daily practice.</a:t>
            </a:r>
          </a:p>
          <a:p>
            <a:pPr marL="109728" indent="0">
              <a:buNone/>
            </a:pPr>
            <a:r>
              <a:rPr lang="en-GB" sz="1600" b="1" dirty="0"/>
              <a:t>Task </a:t>
            </a:r>
            <a:r>
              <a:rPr lang="en-GB" sz="1600" b="1" dirty="0" smtClean="0"/>
              <a:t>10– P1.10 </a:t>
            </a:r>
            <a:r>
              <a:rPr lang="en-GB" sz="1600" b="1" dirty="0"/>
              <a:t>–</a:t>
            </a:r>
            <a:r>
              <a:rPr lang="en-GB" sz="1600" dirty="0"/>
              <a:t> Using examples, define and explain the business and social functions of </a:t>
            </a:r>
            <a:r>
              <a:rPr lang="en-GB" sz="1600" b="1" dirty="0" smtClean="0"/>
              <a:t>Virtual Worlds </a:t>
            </a:r>
            <a:r>
              <a:rPr lang="en-GB" sz="1600" dirty="0"/>
              <a:t>stating how businesses could use this tool to promote and support their business.</a:t>
            </a:r>
          </a:p>
          <a:p>
            <a:endParaRPr lang="en-GB" sz="1600" dirty="0"/>
          </a:p>
        </p:txBody>
      </p:sp>
      <p:sp>
        <p:nvSpPr>
          <p:cNvPr id="2" name="Title 1"/>
          <p:cNvSpPr>
            <a:spLocks noGrp="1"/>
          </p:cNvSpPr>
          <p:nvPr>
            <p:ph type="title"/>
          </p:nvPr>
        </p:nvSpPr>
        <p:spPr>
          <a:xfrm>
            <a:off x="251520" y="112952"/>
            <a:ext cx="8640960" cy="579744"/>
          </a:xfrm>
        </p:spPr>
        <p:txBody>
          <a:bodyPr>
            <a:noAutofit/>
          </a:bodyPr>
          <a:lstStyle/>
          <a:p>
            <a:r>
              <a:rPr lang="en-GB" sz="2400" dirty="0" smtClean="0"/>
              <a:t>P1.10 </a:t>
            </a:r>
            <a:r>
              <a:rPr lang="en-GB" sz="2400" dirty="0"/>
              <a:t>- Technological developments </a:t>
            </a:r>
            <a:r>
              <a:rPr lang="en-GB" sz="2400" dirty="0" smtClean="0"/>
              <a:t>– Virtual Worlds</a:t>
            </a:r>
            <a:endParaRPr lang="en-US" sz="2400" dirty="0"/>
          </a:p>
        </p:txBody>
      </p:sp>
    </p:spTree>
    <p:extLst>
      <p:ext uri="{BB962C8B-B14F-4D97-AF65-F5344CB8AC3E}">
        <p14:creationId xmlns:p14="http://schemas.microsoft.com/office/powerpoint/2010/main" val="4014417140"/>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640960" cy="5544616"/>
          </a:xfrm>
        </p:spPr>
        <p:txBody>
          <a:bodyPr>
            <a:noAutofit/>
          </a:bodyPr>
          <a:lstStyle/>
          <a:p>
            <a:pPr marL="109728" indent="0">
              <a:buNone/>
            </a:pPr>
            <a:r>
              <a:rPr lang="en-GB" sz="1700" dirty="0" smtClean="0">
                <a:cs typeface="Calibri" pitchFamily="34" charset="0"/>
              </a:rPr>
              <a:t>Using what you have learned from the importance of these social media types and knowing what influence these mediums have on society, produce a report that identifies how these social media types have influences the way the customer does business, and specify what opportunities these offer and provide to individuals.</a:t>
            </a:r>
          </a:p>
          <a:p>
            <a:pPr marL="109728" indent="0">
              <a:buNone/>
            </a:pPr>
            <a:r>
              <a:rPr lang="en-GB" sz="1700" dirty="0" smtClean="0">
                <a:cs typeface="Calibri" pitchFamily="34" charset="0"/>
              </a:rPr>
              <a:t>To do this take all the benefits and influences specified to individual users through P1.3 to P1.10 and evidence how these social mediums can change they way we do business, how the user has control, how the user can influence business processes.</a:t>
            </a:r>
          </a:p>
          <a:p>
            <a:pPr marL="109728" indent="0">
              <a:buNone/>
            </a:pPr>
            <a:r>
              <a:rPr lang="en-GB" sz="1700" dirty="0" smtClean="0">
                <a:cs typeface="Calibri" pitchFamily="34" charset="0"/>
              </a:rPr>
              <a:t>For example, Wikis allow the user to change information, blogs allow the user to comment and criticise, good businesses listen,</a:t>
            </a:r>
            <a:r>
              <a:rPr lang="en-GB" sz="1700" dirty="0">
                <a:cs typeface="Calibri" pitchFamily="34" charset="0"/>
              </a:rPr>
              <a:t> better businesses hire someone to </a:t>
            </a:r>
            <a:r>
              <a:rPr lang="en-GB" sz="1700" dirty="0" smtClean="0">
                <a:cs typeface="Calibri" pitchFamily="34" charset="0"/>
              </a:rPr>
              <a:t>listen.</a:t>
            </a:r>
          </a:p>
          <a:p>
            <a:pPr marL="109728" indent="0">
              <a:buNone/>
            </a:pPr>
            <a:r>
              <a:rPr lang="en-GB" sz="1700" dirty="0" smtClean="0">
                <a:cs typeface="Calibri" pitchFamily="34" charset="0"/>
              </a:rPr>
              <a:t>Click </a:t>
            </a:r>
            <a:r>
              <a:rPr lang="en-GB" sz="1700" dirty="0" smtClean="0">
                <a:cs typeface="Calibri" pitchFamily="34" charset="0"/>
                <a:hlinkClick r:id="rId2"/>
              </a:rPr>
              <a:t>here for Tweeting </a:t>
            </a:r>
            <a:r>
              <a:rPr lang="en-GB" sz="1700" dirty="0" smtClean="0">
                <a:cs typeface="Calibri" pitchFamily="34" charset="0"/>
              </a:rPr>
              <a:t>and </a:t>
            </a:r>
            <a:r>
              <a:rPr lang="en-GB" sz="1700" dirty="0" smtClean="0">
                <a:cs typeface="Calibri" pitchFamily="34" charset="0"/>
                <a:hlinkClick r:id="rId3"/>
              </a:rPr>
              <a:t>here for blogging </a:t>
            </a:r>
            <a:r>
              <a:rPr lang="en-GB" sz="1700" dirty="0" smtClean="0">
                <a:cs typeface="Calibri" pitchFamily="34" charset="0"/>
              </a:rPr>
              <a:t>to see how individuals have changed the way companies deal with customers.</a:t>
            </a:r>
          </a:p>
          <a:p>
            <a:pPr marL="109728" indent="0">
              <a:buNone/>
            </a:pPr>
            <a:r>
              <a:rPr lang="en-GB" sz="1700" b="1" dirty="0" smtClean="0"/>
              <a:t>Task 11– M1.1 </a:t>
            </a:r>
            <a:r>
              <a:rPr lang="en-GB" sz="1700" b="1" dirty="0"/>
              <a:t>–</a:t>
            </a:r>
            <a:r>
              <a:rPr lang="en-GB" sz="1700" dirty="0"/>
              <a:t> </a:t>
            </a:r>
            <a:r>
              <a:rPr lang="en-GB" sz="1700" dirty="0" smtClean="0">
                <a:cs typeface="Calibri" pitchFamily="34" charset="0"/>
              </a:rPr>
              <a:t>Produce </a:t>
            </a:r>
            <a:r>
              <a:rPr lang="en-GB" sz="1700" dirty="0">
                <a:cs typeface="Calibri" pitchFamily="34" charset="0"/>
              </a:rPr>
              <a:t>a report that identifies how these social media types have influences the way the customer does business, and specify what opportunities these offer and provide to </a:t>
            </a:r>
            <a:r>
              <a:rPr lang="en-GB" sz="1700" dirty="0" smtClean="0">
                <a:cs typeface="Calibri" pitchFamily="34" charset="0"/>
              </a:rPr>
              <a:t>individuals.</a:t>
            </a:r>
            <a:endParaRPr lang="en-GB" sz="1700" dirty="0"/>
          </a:p>
        </p:txBody>
      </p:sp>
      <p:sp>
        <p:nvSpPr>
          <p:cNvPr id="2" name="Title 1"/>
          <p:cNvSpPr>
            <a:spLocks noGrp="1"/>
          </p:cNvSpPr>
          <p:nvPr>
            <p:ph type="title"/>
          </p:nvPr>
        </p:nvSpPr>
        <p:spPr>
          <a:xfrm>
            <a:off x="251520" y="112952"/>
            <a:ext cx="8640960" cy="579744"/>
          </a:xfrm>
        </p:spPr>
        <p:txBody>
          <a:bodyPr>
            <a:noAutofit/>
          </a:bodyPr>
          <a:lstStyle/>
          <a:p>
            <a:r>
              <a:rPr lang="en-GB" sz="2400" dirty="0" smtClean="0"/>
              <a:t>M1.1 </a:t>
            </a:r>
            <a:r>
              <a:rPr lang="en-GB" sz="2400" dirty="0"/>
              <a:t>- Technological developments </a:t>
            </a:r>
            <a:r>
              <a:rPr lang="en-GB" sz="2400" dirty="0" smtClean="0"/>
              <a:t>– Virtual Worlds</a:t>
            </a:r>
            <a:endParaRPr lang="en-US" sz="2400" dirty="0"/>
          </a:p>
        </p:txBody>
      </p:sp>
      <p:graphicFrame>
        <p:nvGraphicFramePr>
          <p:cNvPr id="4" name="Table 3"/>
          <p:cNvGraphicFramePr>
            <a:graphicFrameLocks noGrp="1"/>
          </p:cNvGraphicFramePr>
          <p:nvPr>
            <p:extLst>
              <p:ext uri="{D42A27DB-BD31-4B8C-83A1-F6EECF244321}">
                <p14:modId xmlns:p14="http://schemas.microsoft.com/office/powerpoint/2010/main" val="899896614"/>
              </p:ext>
            </p:extLst>
          </p:nvPr>
        </p:nvGraphicFramePr>
        <p:xfrm>
          <a:off x="323528" y="5517232"/>
          <a:ext cx="8496944" cy="741680"/>
        </p:xfrm>
        <a:graphic>
          <a:graphicData uri="http://schemas.openxmlformats.org/drawingml/2006/table">
            <a:tbl>
              <a:tblPr firstRow="1" bandRow="1">
                <a:tableStyleId>{5C22544A-7EE6-4342-B048-85BDC9FD1C3A}</a:tableStyleId>
              </a:tblPr>
              <a:tblGrid>
                <a:gridCol w="2124236"/>
                <a:gridCol w="1764196"/>
                <a:gridCol w="1944216"/>
                <a:gridCol w="2664296"/>
              </a:tblGrid>
              <a:tr h="370840">
                <a:tc>
                  <a:txBody>
                    <a:bodyPr/>
                    <a:lstStyle/>
                    <a:p>
                      <a:pPr algn="ctr"/>
                      <a:r>
                        <a:rPr lang="en-GB" sz="1600" dirty="0" smtClean="0"/>
                        <a:t>Social</a:t>
                      </a:r>
                      <a:r>
                        <a:rPr lang="en-GB" sz="1600" baseline="0" dirty="0" smtClean="0"/>
                        <a:t> Networking</a:t>
                      </a:r>
                      <a:endParaRPr lang="en-GB" sz="1600" dirty="0"/>
                    </a:p>
                  </a:txBody>
                  <a:tcPr/>
                </a:tc>
                <a:tc>
                  <a:txBody>
                    <a:bodyPr/>
                    <a:lstStyle/>
                    <a:p>
                      <a:pPr algn="ctr"/>
                      <a:r>
                        <a:rPr lang="en-GB" sz="1600" dirty="0" smtClean="0"/>
                        <a:t>Bookmarking</a:t>
                      </a:r>
                      <a:endParaRPr lang="en-GB" sz="1600" dirty="0"/>
                    </a:p>
                  </a:txBody>
                  <a:tcPr/>
                </a:tc>
                <a:tc>
                  <a:txBody>
                    <a:bodyPr/>
                    <a:lstStyle/>
                    <a:p>
                      <a:pPr algn="ctr"/>
                      <a:r>
                        <a:rPr lang="en-GB" sz="1600" dirty="0" smtClean="0"/>
                        <a:t>Social news Sites</a:t>
                      </a:r>
                      <a:endParaRPr lang="en-GB" sz="1600" dirty="0"/>
                    </a:p>
                  </a:txBody>
                  <a:tcPr/>
                </a:tc>
                <a:tc>
                  <a:txBody>
                    <a:bodyPr/>
                    <a:lstStyle/>
                    <a:p>
                      <a:pPr algn="ctr"/>
                      <a:r>
                        <a:rPr lang="en-GB" sz="1600" dirty="0" smtClean="0"/>
                        <a:t>Media and </a:t>
                      </a:r>
                      <a:r>
                        <a:rPr lang="en-GB" sz="1600" dirty="0" err="1" smtClean="0"/>
                        <a:t>Photosharing</a:t>
                      </a:r>
                      <a:endParaRPr lang="en-GB" sz="1600" dirty="0"/>
                    </a:p>
                  </a:txBody>
                  <a:tcPr/>
                </a:tc>
              </a:tr>
              <a:tr h="370840">
                <a:tc>
                  <a:txBody>
                    <a:bodyPr/>
                    <a:lstStyle/>
                    <a:p>
                      <a:pPr algn="ctr"/>
                      <a:r>
                        <a:rPr lang="en-GB" sz="1600" dirty="0" smtClean="0"/>
                        <a:t>Microblogging</a:t>
                      </a:r>
                      <a:endParaRPr lang="en-GB" sz="1600" dirty="0"/>
                    </a:p>
                  </a:txBody>
                  <a:tcPr/>
                </a:tc>
                <a:tc>
                  <a:txBody>
                    <a:bodyPr/>
                    <a:lstStyle/>
                    <a:p>
                      <a:pPr algn="ctr"/>
                      <a:r>
                        <a:rPr lang="en-GB" sz="1600" dirty="0" smtClean="0"/>
                        <a:t>Blogs and Wikis</a:t>
                      </a:r>
                      <a:endParaRPr lang="en-GB" sz="1600" dirty="0"/>
                    </a:p>
                  </a:txBody>
                  <a:tcPr/>
                </a:tc>
                <a:tc>
                  <a:txBody>
                    <a:bodyPr/>
                    <a:lstStyle/>
                    <a:p>
                      <a:pPr algn="ctr"/>
                      <a:r>
                        <a:rPr lang="en-GB" sz="1600" dirty="0" smtClean="0"/>
                        <a:t>Gamification</a:t>
                      </a:r>
                      <a:endParaRPr lang="en-GB" sz="1600" dirty="0"/>
                    </a:p>
                  </a:txBody>
                  <a:tcPr/>
                </a:tc>
                <a:tc>
                  <a:txBody>
                    <a:bodyPr/>
                    <a:lstStyle/>
                    <a:p>
                      <a:pPr algn="ctr"/>
                      <a:r>
                        <a:rPr lang="en-GB" sz="1600" dirty="0" smtClean="0"/>
                        <a:t>Virtual Worlds</a:t>
                      </a:r>
                      <a:endParaRPr lang="en-GB" sz="1600" dirty="0"/>
                    </a:p>
                  </a:txBody>
                  <a:tcPr/>
                </a:tc>
              </a:tr>
            </a:tbl>
          </a:graphicData>
        </a:graphic>
      </p:graphicFrame>
    </p:spTree>
    <p:extLst>
      <p:ext uri="{BB962C8B-B14F-4D97-AF65-F5344CB8AC3E}">
        <p14:creationId xmlns:p14="http://schemas.microsoft.com/office/powerpoint/2010/main" val="88843179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908720"/>
            <a:ext cx="8716006" cy="5400600"/>
          </a:xfrm>
        </p:spPr>
        <p:txBody>
          <a:bodyPr>
            <a:noAutofit/>
          </a:bodyPr>
          <a:lstStyle/>
          <a:p>
            <a:pPr marL="173038" indent="-173038"/>
            <a:r>
              <a:rPr lang="en-GB" sz="1300" dirty="0"/>
              <a:t>We know that the benefits of using social media are profound. Through social networking, many businesses have grown, and individual users have blossomed many great friendships and found support when needed. Social media can be a huge blessing. However, at the same time, if you are not careful with how you use it, social media can be a huge curse. </a:t>
            </a:r>
            <a:r>
              <a:rPr lang="en-GB" sz="1300" dirty="0" smtClean="0"/>
              <a:t>Just </a:t>
            </a:r>
            <a:r>
              <a:rPr lang="en-GB" sz="1300" dirty="0"/>
              <a:t>like anything in life, there are benefits as well as risks to using social media. And, just like with anything in life, when it comes to social media, </a:t>
            </a:r>
            <a:r>
              <a:rPr lang="en-GB" sz="1300" dirty="0" smtClean="0"/>
              <a:t>recognising </a:t>
            </a:r>
            <a:r>
              <a:rPr lang="en-GB" sz="1300" dirty="0"/>
              <a:t>the risks is the first step in managing them. </a:t>
            </a:r>
          </a:p>
          <a:p>
            <a:pPr marL="173038" indent="-173038"/>
            <a:r>
              <a:rPr lang="en-GB" sz="1300" b="1" dirty="0" smtClean="0"/>
              <a:t>Exposure </a:t>
            </a:r>
            <a:r>
              <a:rPr lang="en-GB" sz="1300" b="1" dirty="0"/>
              <a:t>to criticism through consumer forums </a:t>
            </a:r>
            <a:endParaRPr lang="en-GB" sz="1300" b="1" dirty="0" smtClean="0"/>
          </a:p>
          <a:p>
            <a:pPr marL="173038" indent="-173038"/>
            <a:r>
              <a:rPr lang="en-GB" sz="1300" dirty="0" smtClean="0"/>
              <a:t>Businesses and customers </a:t>
            </a:r>
            <a:r>
              <a:rPr lang="en-GB" sz="1300" dirty="0"/>
              <a:t>are understandably concerned about </a:t>
            </a:r>
            <a:r>
              <a:rPr lang="en-GB" sz="1300" dirty="0" smtClean="0"/>
              <a:t>critical </a:t>
            </a:r>
            <a:r>
              <a:rPr lang="en-GB" sz="1300" dirty="0"/>
              <a:t>and anti-social behaviour online. Recent media coverage of social networking services has tended to focus on the negative aspects of </a:t>
            </a:r>
            <a:r>
              <a:rPr lang="en-GB" sz="1300" dirty="0" smtClean="0"/>
              <a:t>social media, </a:t>
            </a:r>
            <a:r>
              <a:rPr lang="en-GB" sz="1300" dirty="0"/>
              <a:t>for example </a:t>
            </a:r>
            <a:r>
              <a:rPr lang="en-GB" sz="1300" dirty="0" smtClean="0"/>
              <a:t>grooming, trolling, slanderous tweeting</a:t>
            </a:r>
            <a:r>
              <a:rPr lang="en-GB" sz="1300" dirty="0"/>
              <a:t> </a:t>
            </a:r>
            <a:r>
              <a:rPr lang="en-GB" sz="1300" dirty="0" smtClean="0"/>
              <a:t>and scams. Negative criticism of business practices are an inevitable part of business function, </a:t>
            </a:r>
            <a:r>
              <a:rPr lang="en-GB" sz="1300" dirty="0"/>
              <a:t>whether it takes place online or offline. However, over-emphasising these types of activity is not useful in supporting </a:t>
            </a:r>
            <a:r>
              <a:rPr lang="en-GB" sz="1300" dirty="0" smtClean="0"/>
              <a:t>customers </a:t>
            </a:r>
            <a:r>
              <a:rPr lang="en-GB" sz="1300" dirty="0"/>
              <a:t>to recognise, manage and </a:t>
            </a:r>
            <a:r>
              <a:rPr lang="en-GB" sz="1300" dirty="0" smtClean="0"/>
              <a:t>improve relationships </a:t>
            </a:r>
            <a:r>
              <a:rPr lang="en-GB" sz="1300" dirty="0"/>
              <a:t>for </a:t>
            </a:r>
            <a:r>
              <a:rPr lang="en-GB" sz="1300" dirty="0" smtClean="0"/>
              <a:t>companies. Most </a:t>
            </a:r>
            <a:r>
              <a:rPr lang="en-GB" sz="1300" dirty="0"/>
              <a:t>responsible social networking services employ people to post-moderate anti-social </a:t>
            </a:r>
            <a:r>
              <a:rPr lang="en-GB" sz="1300" dirty="0" smtClean="0"/>
              <a:t>or negative activity</a:t>
            </a:r>
            <a:r>
              <a:rPr lang="en-GB" sz="1300" dirty="0"/>
              <a:t>, although it should be noted that the amount of information published means that services are reliant on users making reports.</a:t>
            </a:r>
          </a:p>
          <a:p>
            <a:pPr marL="173038" indent="-173038"/>
            <a:r>
              <a:rPr lang="en-GB" sz="1300" b="1" dirty="0" smtClean="0"/>
              <a:t>Failure </a:t>
            </a:r>
            <a:r>
              <a:rPr lang="en-GB" sz="1300" b="1" dirty="0"/>
              <a:t>to manage </a:t>
            </a:r>
            <a:r>
              <a:rPr lang="en-GB" sz="1300" b="1" dirty="0" smtClean="0"/>
              <a:t>expectations</a:t>
            </a:r>
          </a:p>
          <a:p>
            <a:pPr marL="173038" indent="-173038"/>
            <a:r>
              <a:rPr lang="en-GB" sz="1300" dirty="0"/>
              <a:t>People have expectations. </a:t>
            </a:r>
            <a:r>
              <a:rPr lang="en-GB" sz="1300" dirty="0" smtClean="0"/>
              <a:t>Business customers, </a:t>
            </a:r>
            <a:r>
              <a:rPr lang="en-GB" sz="1300" dirty="0"/>
              <a:t>for example. Sometimes their expectations of </a:t>
            </a:r>
            <a:r>
              <a:rPr lang="en-GB" sz="1300" dirty="0" smtClean="0"/>
              <a:t>businesses </a:t>
            </a:r>
            <a:r>
              <a:rPr lang="en-GB" sz="1300" dirty="0"/>
              <a:t>seem unreasonable. But sometimes </a:t>
            </a:r>
            <a:r>
              <a:rPr lang="en-GB" sz="1300" dirty="0" smtClean="0"/>
              <a:t>business </a:t>
            </a:r>
            <a:r>
              <a:rPr lang="en-GB" sz="1300" dirty="0"/>
              <a:t>expectations of </a:t>
            </a:r>
            <a:r>
              <a:rPr lang="en-GB" sz="1300" dirty="0" smtClean="0"/>
              <a:t>their customers </a:t>
            </a:r>
            <a:r>
              <a:rPr lang="en-GB" sz="1300" dirty="0"/>
              <a:t>seem just as </a:t>
            </a:r>
            <a:r>
              <a:rPr lang="en-GB" sz="1300" dirty="0" smtClean="0"/>
              <a:t>unreasonable. </a:t>
            </a:r>
            <a:r>
              <a:rPr lang="en-GB" sz="1300" dirty="0"/>
              <a:t>The problem is that these mismatched expectations can lead to misunderstandings, </a:t>
            </a:r>
            <a:r>
              <a:rPr lang="en-GB" sz="1300" dirty="0" smtClean="0"/>
              <a:t>poorly designed advertisements and often seen as harassment. </a:t>
            </a:r>
            <a:r>
              <a:rPr lang="en-GB" sz="1300" dirty="0"/>
              <a:t>More seriously, they often lead to flawed systems, failed projects, and a drain on </a:t>
            </a:r>
            <a:r>
              <a:rPr lang="en-GB" sz="1300" dirty="0" smtClean="0"/>
              <a:t>company resources.</a:t>
            </a:r>
            <a:endParaRPr lang="en-GB" sz="1300" dirty="0"/>
          </a:p>
          <a:p>
            <a:pPr marL="173038" indent="-173038"/>
            <a:r>
              <a:rPr lang="en-GB" sz="1300" dirty="0"/>
              <a:t>Yet how often do </a:t>
            </a:r>
            <a:r>
              <a:rPr lang="en-GB" sz="1300" dirty="0" smtClean="0"/>
              <a:t>businesses </a:t>
            </a:r>
            <a:r>
              <a:rPr lang="en-GB" sz="1300" dirty="0"/>
              <a:t>openly acknowledge these differences in expectations and take steps to better manage them</a:t>
            </a:r>
            <a:r>
              <a:rPr lang="en-GB" sz="1300" dirty="0" smtClean="0"/>
              <a:t>? Expectations </a:t>
            </a:r>
            <a:r>
              <a:rPr lang="en-GB" sz="1300" dirty="0"/>
              <a:t>are difficult to control and impossible to turn off</a:t>
            </a:r>
            <a:r>
              <a:rPr lang="en-GB" sz="1300" dirty="0" smtClean="0"/>
              <a:t>. You email e-bay when something is not right but e-bay does not have any goods. You complain about slow delivery times of Amazon around Christmas but it Christmas. And we complain about Bank Charges and Energy prices when we chose our own suppliers.</a:t>
            </a:r>
            <a:endParaRPr lang="en-GB" sz="1300" dirty="0"/>
          </a:p>
        </p:txBody>
      </p:sp>
      <p:sp>
        <p:nvSpPr>
          <p:cNvPr id="2" name="Title 1"/>
          <p:cNvSpPr>
            <a:spLocks noGrp="1"/>
          </p:cNvSpPr>
          <p:nvPr>
            <p:ph type="title"/>
          </p:nvPr>
        </p:nvSpPr>
        <p:spPr>
          <a:xfrm>
            <a:off x="251520" y="112952"/>
            <a:ext cx="8640960" cy="795768"/>
          </a:xfrm>
        </p:spPr>
        <p:txBody>
          <a:bodyPr>
            <a:normAutofit/>
          </a:bodyPr>
          <a:lstStyle/>
          <a:p>
            <a:r>
              <a:rPr lang="en-GB" sz="2900" dirty="0"/>
              <a:t>D</a:t>
            </a:r>
            <a:r>
              <a:rPr lang="en-GB" sz="2900" dirty="0" smtClean="0"/>
              <a:t>1.1 </a:t>
            </a:r>
            <a:r>
              <a:rPr lang="en-GB" sz="2900" dirty="0"/>
              <a:t>- Technological developments - </a:t>
            </a:r>
            <a:r>
              <a:rPr lang="en-GB" sz="2900" dirty="0" smtClean="0"/>
              <a:t>Risks</a:t>
            </a:r>
            <a:endParaRPr lang="en-US" sz="2900" dirty="0"/>
          </a:p>
        </p:txBody>
      </p:sp>
    </p:spTree>
    <p:extLst>
      <p:ext uri="{BB962C8B-B14F-4D97-AF65-F5344CB8AC3E}">
        <p14:creationId xmlns:p14="http://schemas.microsoft.com/office/powerpoint/2010/main" val="426666603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2101336"/>
              </p:ext>
            </p:extLst>
          </p:nvPr>
        </p:nvGraphicFramePr>
        <p:xfrm>
          <a:off x="395536" y="908720"/>
          <a:ext cx="8496943" cy="5303520"/>
        </p:xfrm>
        <a:graphic>
          <a:graphicData uri="http://schemas.openxmlformats.org/drawingml/2006/table">
            <a:tbl>
              <a:tblPr firstRow="1" bandRow="1">
                <a:tableStyleId>{5C22544A-7EE6-4342-B048-85BDC9FD1C3A}</a:tableStyleId>
              </a:tblPr>
              <a:tblGrid>
                <a:gridCol w="229642"/>
                <a:gridCol w="1642566"/>
                <a:gridCol w="504056"/>
                <a:gridCol w="1656184"/>
                <a:gridCol w="504056"/>
                <a:gridCol w="1800200"/>
                <a:gridCol w="432048"/>
                <a:gridCol w="1728191"/>
              </a:tblGrid>
              <a:tr h="1149825">
                <a:tc gridSpan="2">
                  <a:txBody>
                    <a:bodyPr/>
                    <a:lstStyle/>
                    <a:p>
                      <a:r>
                        <a:rPr kumimoji="0" lang="en-GB" sz="1200" b="1" i="0" u="none" strike="noStrike" kern="1200" baseline="0" dirty="0" smtClean="0">
                          <a:solidFill>
                            <a:schemeClr val="lt1"/>
                          </a:solidFill>
                          <a:latin typeface="+mn-lt"/>
                          <a:ea typeface="+mn-ea"/>
                          <a:cs typeface="+mn-cs"/>
                        </a:rPr>
                        <a:t>Learning Outcome (LO)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learner will:</a:t>
                      </a:r>
                    </a:p>
                  </a:txBody>
                  <a:tcPr/>
                </a:tc>
                <a:tc hMerge="1">
                  <a:txBody>
                    <a:bodyPr/>
                    <a:lstStyle/>
                    <a:p>
                      <a:endParaRPr lang="en-GB"/>
                    </a:p>
                  </a:txBody>
                  <a:tcPr/>
                </a:tc>
                <a:tc gridSpan="2">
                  <a:txBody>
                    <a:bodyPr/>
                    <a:lstStyle/>
                    <a:p>
                      <a:r>
                        <a:rPr kumimoji="0" lang="en-GB" sz="1200" b="1" i="0" u="none" strike="noStrike" kern="1200" baseline="0" dirty="0" smtClean="0">
                          <a:solidFill>
                            <a:schemeClr val="lt1"/>
                          </a:solidFill>
                          <a:latin typeface="+mn-lt"/>
                          <a:ea typeface="+mn-ea"/>
                          <a:cs typeface="+mn-cs"/>
                        </a:rPr>
                        <a:t>Pass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The assessment criteria are the pass requirements for this unit. </a:t>
                      </a:r>
                    </a:p>
                    <a:p>
                      <a:r>
                        <a:rPr kumimoji="0" lang="en-GB" sz="1200" b="0" i="0" u="none" strike="noStrike" kern="1200" baseline="0" dirty="0" smtClean="0">
                          <a:solidFill>
                            <a:schemeClr val="lt1"/>
                          </a:solidFill>
                          <a:latin typeface="+mn-lt"/>
                          <a:ea typeface="+mn-ea"/>
                          <a:cs typeface="+mn-cs"/>
                        </a:rPr>
                        <a:t>The learner can: </a:t>
                      </a:r>
                    </a:p>
                  </a:txBody>
                  <a:tcPr/>
                </a:tc>
                <a:tc hMerge="1">
                  <a:txBody>
                    <a:bodyPr/>
                    <a:lstStyle/>
                    <a:p>
                      <a:endParaRPr lang="en-GB"/>
                    </a:p>
                  </a:txBody>
                  <a:tcPr/>
                </a:tc>
                <a:tc gridSpan="2">
                  <a:txBody>
                    <a:bodyPr/>
                    <a:lstStyle/>
                    <a:p>
                      <a:r>
                        <a:rPr kumimoji="0" lang="en-GB" sz="1200" b="1" i="0" u="none" strike="noStrike" kern="1200" baseline="0" dirty="0" smtClean="0">
                          <a:solidFill>
                            <a:schemeClr val="lt1"/>
                          </a:solidFill>
                          <a:latin typeface="+mn-lt"/>
                          <a:ea typeface="+mn-ea"/>
                          <a:cs typeface="+mn-cs"/>
                        </a:rPr>
                        <a:t>Merit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merit the evidence must show that, in addition to the pass criteria, the learner is able to: </a:t>
                      </a:r>
                    </a:p>
                  </a:txBody>
                  <a:tcPr/>
                </a:tc>
                <a:tc hMerge="1">
                  <a:txBody>
                    <a:bodyPr/>
                    <a:lstStyle/>
                    <a:p>
                      <a:endParaRPr lang="en-GB"/>
                    </a:p>
                  </a:txBody>
                  <a:tcPr/>
                </a:tc>
                <a:tc gridSpan="2">
                  <a:txBody>
                    <a:bodyPr/>
                    <a:lstStyle/>
                    <a:p>
                      <a:r>
                        <a:rPr kumimoji="0" lang="en-GB" sz="1200" b="1" i="0" u="none" strike="noStrike" kern="1200" baseline="0" dirty="0" smtClean="0">
                          <a:solidFill>
                            <a:schemeClr val="lt1"/>
                          </a:solidFill>
                          <a:latin typeface="+mn-lt"/>
                          <a:ea typeface="+mn-ea"/>
                          <a:cs typeface="+mn-cs"/>
                        </a:rPr>
                        <a:t>Distinction </a:t>
                      </a:r>
                      <a:endParaRPr kumimoji="0" lang="en-GB" sz="1200" b="0" i="0" u="none" strike="noStrike" kern="1200" baseline="0" dirty="0" smtClean="0">
                        <a:solidFill>
                          <a:schemeClr val="lt1"/>
                        </a:solidFill>
                        <a:latin typeface="+mn-lt"/>
                        <a:ea typeface="+mn-ea"/>
                        <a:cs typeface="+mn-cs"/>
                      </a:endParaRPr>
                    </a:p>
                    <a:p>
                      <a:r>
                        <a:rPr kumimoji="0" lang="en-GB" sz="1200" b="0" i="0" u="none" strike="noStrike" kern="1200" baseline="0" dirty="0" smtClean="0">
                          <a:solidFill>
                            <a:schemeClr val="lt1"/>
                          </a:solidFill>
                          <a:latin typeface="+mn-lt"/>
                          <a:ea typeface="+mn-ea"/>
                          <a:cs typeface="+mn-cs"/>
                        </a:rPr>
                        <a:t>For distinction the evidence must show that, in addition to the pass and merit criteria, the learner is able to: </a:t>
                      </a:r>
                    </a:p>
                  </a:txBody>
                  <a:tcPr/>
                </a:tc>
                <a:tc hMerge="1">
                  <a:txBody>
                    <a:bodyPr/>
                    <a:lstStyle/>
                    <a:p>
                      <a:endParaRPr lang="en-GB"/>
                    </a:p>
                  </a:txBody>
                  <a:tcPr/>
                </a:tc>
              </a:tr>
              <a:tr h="972929">
                <a:tc>
                  <a:txBody>
                    <a:bodyPr/>
                    <a:lstStyle/>
                    <a:p>
                      <a:pPr marL="0" algn="l" rtl="0" eaLnBrk="1" latinLnBrk="0" hangingPunct="1"/>
                      <a:r>
                        <a:rPr kumimoji="0" lang="en-GB" sz="1400" b="0" i="0" u="none" strike="noStrike" kern="1200" baseline="0" dirty="0" smtClean="0">
                          <a:solidFill>
                            <a:schemeClr val="dk1"/>
                          </a:solidFill>
                          <a:latin typeface="+mn-lt"/>
                          <a:ea typeface="+mn-ea"/>
                          <a:cs typeface="+mn-cs"/>
                        </a:rPr>
                        <a:t>1</a:t>
                      </a:r>
                      <a:endParaRPr kumimoji="0" lang="en-GB" sz="1400" b="0" i="0" u="none" strike="noStrike" kern="1200" baseline="0" dirty="0">
                        <a:solidFill>
                          <a:schemeClr val="dk1"/>
                        </a:solidFill>
                        <a:latin typeface="+mn-lt"/>
                        <a:ea typeface="+mn-ea"/>
                        <a:cs typeface="+mn-cs"/>
                      </a:endParaRPr>
                    </a:p>
                  </a:txBody>
                  <a:tcPr>
                    <a:solidFill>
                      <a:schemeClr val="bg2"/>
                    </a:solidFill>
                  </a:tcPr>
                </a:tc>
                <a:tc>
                  <a:txBody>
                    <a:bodyPr/>
                    <a:lstStyle/>
                    <a:p>
                      <a:r>
                        <a:rPr lang="en-GB" sz="1400" b="0" i="0" u="none" strike="noStrike" baseline="0" dirty="0" smtClean="0">
                          <a:solidFill>
                            <a:srgbClr val="000000"/>
                          </a:solidFill>
                          <a:latin typeface="+mn-lt"/>
                        </a:rPr>
                        <a:t>Understand the concept of social media</a:t>
                      </a:r>
                    </a:p>
                  </a:txBody>
                  <a:tcPr>
                    <a:solidFill>
                      <a:srgbClr val="FFC000"/>
                    </a:solidFill>
                  </a:tcPr>
                </a:tc>
                <a:tc>
                  <a:txBody>
                    <a:bodyPr/>
                    <a:lstStyle/>
                    <a:p>
                      <a:r>
                        <a:rPr lang="en-GB" sz="1400" b="0" i="0" u="none" strike="noStrike" baseline="0" dirty="0" smtClean="0">
                          <a:solidFill>
                            <a:srgbClr val="000000"/>
                          </a:solidFill>
                          <a:latin typeface="+mn-lt"/>
                        </a:rPr>
                        <a:t>P1</a:t>
                      </a: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baseline="0" dirty="0" smtClean="0">
                          <a:solidFill>
                            <a:srgbClr val="000000"/>
                          </a:solidFill>
                          <a:latin typeface="+mn-lt"/>
                        </a:rPr>
                        <a:t>Explain the range of social media services</a:t>
                      </a:r>
                    </a:p>
                    <a:p>
                      <a:endParaRPr lang="en-GB" sz="1400" b="0" i="0" u="none" strike="noStrike" baseline="0" dirty="0" smtClean="0">
                        <a:solidFill>
                          <a:srgbClr val="000000"/>
                        </a:solidFill>
                        <a:latin typeface="+mn-lt"/>
                      </a:endParaRPr>
                    </a:p>
                  </a:txBody>
                  <a:tcPr>
                    <a:solidFill>
                      <a:srgbClr val="FFC000"/>
                    </a:solidFill>
                  </a:tcPr>
                </a:tc>
                <a:tc>
                  <a:txBody>
                    <a:bodyPr/>
                    <a:lstStyle/>
                    <a:p>
                      <a:pPr algn="l"/>
                      <a:r>
                        <a:rPr lang="en-GB" sz="1400" b="0" i="0" u="none" strike="noStrike" baseline="0" dirty="0" smtClean="0">
                          <a:solidFill>
                            <a:srgbClr val="000000"/>
                          </a:solidFill>
                          <a:latin typeface="+mn-lt"/>
                        </a:rPr>
                        <a:t>M1 	</a:t>
                      </a:r>
                    </a:p>
                  </a:txBody>
                  <a:tcPr>
                    <a:solidFill>
                      <a:srgbClr val="FFC000"/>
                    </a:solidFill>
                  </a:tcPr>
                </a:tc>
                <a:tc>
                  <a:txBody>
                    <a:bodyPr/>
                    <a:lstStyle/>
                    <a:p>
                      <a:pPr algn="l"/>
                      <a:r>
                        <a:rPr lang="en-GB" sz="1400" b="0" i="0" u="none" strike="noStrike" baseline="0" dirty="0" smtClean="0">
                          <a:solidFill>
                            <a:srgbClr val="000000"/>
                          </a:solidFill>
                          <a:latin typeface="+mn-lt"/>
                        </a:rPr>
                        <a:t>Explain opportunities provided by social media to individuals</a:t>
                      </a:r>
                    </a:p>
                  </a:txBody>
                  <a:tcPr>
                    <a:solidFill>
                      <a:srgbClr val="FFC000"/>
                    </a:solidFill>
                  </a:tcPr>
                </a:tc>
                <a:tc>
                  <a:txBody>
                    <a:bodyPr/>
                    <a:lstStyle/>
                    <a:p>
                      <a:r>
                        <a:rPr lang="en-GB" sz="1400" b="0" i="0" u="none" strike="noStrike" baseline="0" dirty="0" smtClean="0">
                          <a:solidFill>
                            <a:srgbClr val="000000"/>
                          </a:solidFill>
                          <a:latin typeface="+mn-lt"/>
                        </a:rPr>
                        <a:t>D1 	</a:t>
                      </a:r>
                    </a:p>
                  </a:txBody>
                  <a:tcPr>
                    <a:solidFill>
                      <a:srgbClr val="FFC000"/>
                    </a:solidFill>
                  </a:tcPr>
                </a:tc>
                <a:tc>
                  <a:txBody>
                    <a:bodyPr/>
                    <a:lstStyle/>
                    <a:p>
                      <a:r>
                        <a:rPr lang="en-GB" sz="1400" b="0" i="0" u="none" strike="noStrike" baseline="0" dirty="0" smtClean="0">
                          <a:solidFill>
                            <a:srgbClr val="000000"/>
                          </a:solidFill>
                          <a:latin typeface="+mn-lt"/>
                        </a:rPr>
                        <a:t>Evaluate risks to individuals when using social media </a:t>
                      </a:r>
                    </a:p>
                  </a:txBody>
                  <a:tcPr>
                    <a:solidFill>
                      <a:srgbClr val="FFC000"/>
                    </a:solidFill>
                  </a:tcPr>
                </a:tc>
              </a:tr>
              <a:tr h="796033">
                <a:tc>
                  <a:txBody>
                    <a:bodyPr/>
                    <a:lstStyle/>
                    <a:p>
                      <a:r>
                        <a:rPr lang="en-GB" sz="1400" dirty="0" smtClean="0">
                          <a:latin typeface="+mn-lt"/>
                        </a:rPr>
                        <a:t>2</a:t>
                      </a:r>
                      <a:endParaRPr lang="en-GB" sz="1400" dirty="0">
                        <a:latin typeface="+mn-lt"/>
                      </a:endParaRPr>
                    </a:p>
                  </a:txBody>
                  <a:tcPr/>
                </a:tc>
                <a:tc>
                  <a:txBody>
                    <a:bodyPr/>
                    <a:lstStyle/>
                    <a:p>
                      <a:r>
                        <a:rPr lang="en-GB" sz="1400" b="0" i="0" u="none" strike="noStrike" baseline="0" dirty="0" smtClean="0">
                          <a:solidFill>
                            <a:srgbClr val="000000"/>
                          </a:solidFill>
                          <a:latin typeface="+mn-lt"/>
                        </a:rPr>
                        <a:t>Know social media for the business environment</a:t>
                      </a:r>
                    </a:p>
                  </a:txBody>
                  <a:tcPr/>
                </a:tc>
                <a:tc>
                  <a:txBody>
                    <a:bodyPr/>
                    <a:lstStyle/>
                    <a:p>
                      <a:r>
                        <a:rPr lang="en-GB" sz="1400" b="0" i="0" u="none" strike="noStrike" baseline="0" dirty="0" smtClean="0">
                          <a:solidFill>
                            <a:srgbClr val="000000"/>
                          </a:solidFill>
                          <a:latin typeface="+mn-lt"/>
                        </a:rPr>
                        <a:t>P2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baseline="0" dirty="0" smtClean="0">
                          <a:solidFill>
                            <a:srgbClr val="000000"/>
                          </a:solidFill>
                          <a:latin typeface="+mn-lt"/>
                        </a:rPr>
                        <a:t>Describe the concept of social media for business</a:t>
                      </a:r>
                    </a:p>
                    <a:p>
                      <a:endParaRPr lang="en-GB" sz="1400" b="0" i="0" u="none" strike="noStrike" baseline="0" dirty="0" smtClean="0">
                        <a:solidFill>
                          <a:srgbClr val="000000"/>
                        </a:solidFill>
                        <a:latin typeface="+mn-lt"/>
                      </a:endParaRPr>
                    </a:p>
                  </a:txBody>
                  <a:tcPr/>
                </a:tc>
                <a:tc>
                  <a:txBody>
                    <a:bodyPr/>
                    <a:lstStyle/>
                    <a:p>
                      <a:pPr algn="l"/>
                      <a:r>
                        <a:rPr lang="en-GB" sz="1400" b="0" i="0" u="none" strike="noStrike" baseline="0" dirty="0" smtClean="0">
                          <a:solidFill>
                            <a:srgbClr val="000000"/>
                          </a:solidFill>
                          <a:latin typeface="+mn-lt"/>
                        </a:rPr>
                        <a:t>M2</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baseline="0" dirty="0" smtClean="0">
                          <a:solidFill>
                            <a:srgbClr val="000000"/>
                          </a:solidFill>
                          <a:latin typeface="+mn-lt"/>
                        </a:rPr>
                        <a:t>Describe where social media has been successful in promoting businesses</a:t>
                      </a:r>
                    </a:p>
                    <a:p>
                      <a:pPr algn="l"/>
                      <a:endParaRPr lang="en-GB" sz="1400" b="0" i="0" u="none" strike="noStrike" baseline="0" dirty="0" smtClean="0">
                        <a:solidFill>
                          <a:srgbClr val="000000"/>
                        </a:solidFill>
                        <a:latin typeface="+mn-lt"/>
                      </a:endParaRPr>
                    </a:p>
                  </a:txBody>
                  <a:tcPr/>
                </a:tc>
                <a:tc>
                  <a:txBody>
                    <a:bodyPr/>
                    <a:lstStyle/>
                    <a:p>
                      <a:pPr algn="l"/>
                      <a:r>
                        <a:rPr lang="en-GB" sz="1400" b="0" i="0" u="none" strike="noStrike" baseline="0" dirty="0" smtClean="0">
                          <a:solidFill>
                            <a:srgbClr val="000000"/>
                          </a:solidFill>
                          <a:latin typeface="+mn-lt"/>
                        </a:rPr>
                        <a:t>D2 	</a:t>
                      </a:r>
                    </a:p>
                  </a:txBody>
                  <a:tcPr/>
                </a:tc>
                <a:tc>
                  <a:txBody>
                    <a:bodyPr/>
                    <a:lstStyle/>
                    <a:p>
                      <a:pPr algn="l"/>
                      <a:r>
                        <a:rPr lang="en-GB" sz="1400" b="0" i="0" u="none" strike="noStrike" baseline="0" dirty="0" smtClean="0">
                          <a:solidFill>
                            <a:srgbClr val="000000"/>
                          </a:solidFill>
                          <a:latin typeface="+mn-lt"/>
                        </a:rPr>
                        <a:t>Compare and contrast social media and social media for business </a:t>
                      </a:r>
                    </a:p>
                  </a:txBody>
                  <a:tcPr/>
                </a:tc>
              </a:tr>
              <a:tr h="796033">
                <a:tc>
                  <a:txBody>
                    <a:bodyPr/>
                    <a:lstStyle/>
                    <a:p>
                      <a:r>
                        <a:rPr lang="en-GB" sz="1400" dirty="0" smtClean="0">
                          <a:latin typeface="+mn-lt"/>
                        </a:rPr>
                        <a:t>3</a:t>
                      </a:r>
                      <a:endParaRPr lang="en-GB" sz="1400" dirty="0">
                        <a:latin typeface="+mn-lt"/>
                      </a:endParaRPr>
                    </a:p>
                  </a:txBody>
                  <a:tcPr/>
                </a:tc>
                <a:tc>
                  <a:txBody>
                    <a:bodyPr/>
                    <a:lstStyle/>
                    <a:p>
                      <a:r>
                        <a:rPr lang="en-GB" sz="1400" b="0" i="0" u="none" strike="noStrike" baseline="0" dirty="0" smtClean="0">
                          <a:solidFill>
                            <a:srgbClr val="000000"/>
                          </a:solidFill>
                          <a:latin typeface="+mn-lt"/>
                        </a:rPr>
                        <a:t>Know benefits of social media for business to an organisation</a:t>
                      </a:r>
                    </a:p>
                  </a:txBody>
                  <a:tcPr/>
                </a:tc>
                <a:tc>
                  <a:txBody>
                    <a:bodyPr/>
                    <a:lstStyle/>
                    <a:p>
                      <a:pPr algn="l"/>
                      <a:r>
                        <a:rPr lang="en-GB" sz="1400" b="0" i="0" u="none" strike="noStrike" baseline="0" dirty="0" smtClean="0">
                          <a:solidFill>
                            <a:srgbClr val="000000"/>
                          </a:solidFill>
                          <a:latin typeface="+mn-lt"/>
                        </a:rPr>
                        <a:t>P3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baseline="0" dirty="0" smtClean="0">
                          <a:solidFill>
                            <a:srgbClr val="000000"/>
                          </a:solidFill>
                          <a:latin typeface="+mn-lt"/>
                        </a:rPr>
                        <a:t>Describe benefits to an organisation of using social media for business</a:t>
                      </a:r>
                    </a:p>
                    <a:p>
                      <a:pPr algn="l"/>
                      <a:endParaRPr lang="en-GB" sz="1400" b="0" i="0" u="none" strike="noStrike" baseline="0" dirty="0" smtClean="0">
                        <a:solidFill>
                          <a:srgbClr val="000000"/>
                        </a:solidFill>
                        <a:latin typeface="+mn-lt"/>
                      </a:endParaRPr>
                    </a:p>
                  </a:txBody>
                  <a:tcPr/>
                </a:tc>
                <a:tc>
                  <a:txBody>
                    <a:bodyPr/>
                    <a:lstStyle/>
                    <a:p>
                      <a:pPr algn="l"/>
                      <a:r>
                        <a:rPr lang="en-GB" sz="1400" b="0" i="0" u="none" strike="noStrike" baseline="0" dirty="0" smtClean="0">
                          <a:solidFill>
                            <a:srgbClr val="000000"/>
                          </a:solidFill>
                          <a:latin typeface="+mn-lt"/>
                        </a:rPr>
                        <a:t>M3</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400" b="0" i="0" u="none" strike="noStrike" baseline="0" dirty="0" smtClean="0">
                          <a:solidFill>
                            <a:srgbClr val="000000"/>
                          </a:solidFill>
                          <a:latin typeface="+mn-lt"/>
                        </a:rPr>
                        <a:t>Explain how social media for business could be used to improve business functions</a:t>
                      </a:r>
                    </a:p>
                    <a:p>
                      <a:pPr algn="l"/>
                      <a:endParaRPr lang="en-GB" sz="1400" b="0" i="0" u="none" strike="noStrike" baseline="0" dirty="0" smtClean="0">
                        <a:solidFill>
                          <a:srgbClr val="000000"/>
                        </a:solidFill>
                        <a:latin typeface="+mn-lt"/>
                      </a:endParaRPr>
                    </a:p>
                  </a:txBody>
                  <a:tcPr/>
                </a:tc>
                <a:tc>
                  <a:txBody>
                    <a:bodyPr/>
                    <a:lstStyle/>
                    <a:p>
                      <a:pPr algn="l"/>
                      <a:r>
                        <a:rPr lang="en-GB" sz="1400" b="0" i="0" u="none" strike="noStrike" baseline="0" dirty="0" smtClean="0">
                          <a:solidFill>
                            <a:srgbClr val="000000"/>
                          </a:solidFill>
                          <a:latin typeface="+mn-lt"/>
                        </a:rPr>
                        <a:t>D3 	</a:t>
                      </a:r>
                    </a:p>
                  </a:txBody>
                  <a:tcPr/>
                </a:tc>
                <a:tc>
                  <a:txBody>
                    <a:bodyPr/>
                    <a:lstStyle/>
                    <a:p>
                      <a:pPr algn="l"/>
                      <a:r>
                        <a:rPr lang="en-GB" sz="1400" b="0" i="0" u="none" strike="noStrike" baseline="0" dirty="0" smtClean="0">
                          <a:solidFill>
                            <a:srgbClr val="000000"/>
                          </a:solidFill>
                          <a:latin typeface="+mn-lt"/>
                        </a:rPr>
                        <a:t>Propose success criteria for an identified business when introducing social media for business</a:t>
                      </a:r>
                    </a:p>
                  </a:txBody>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LO1 -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3998" cy="5112568"/>
          </a:xfrm>
        </p:spPr>
        <p:txBody>
          <a:bodyPr>
            <a:noAutofit/>
          </a:bodyPr>
          <a:lstStyle/>
          <a:p>
            <a:pPr marL="271463" indent="-255588">
              <a:buNone/>
            </a:pPr>
            <a:r>
              <a:rPr lang="en-GB" sz="1400" b="1" dirty="0" smtClean="0"/>
              <a:t>Apathy </a:t>
            </a:r>
            <a:r>
              <a:rPr lang="en-GB" sz="1400" b="1" dirty="0"/>
              <a:t>from customers through bombardment </a:t>
            </a:r>
            <a:endParaRPr lang="en-GB" sz="1400" b="1" dirty="0" smtClean="0"/>
          </a:p>
          <a:p>
            <a:pPr marL="271463" indent="-255588"/>
            <a:r>
              <a:rPr lang="en-GB" sz="1400" dirty="0"/>
              <a:t>If all </a:t>
            </a:r>
            <a:r>
              <a:rPr lang="en-GB" sz="1400" dirty="0" smtClean="0"/>
              <a:t>a company does </a:t>
            </a:r>
            <a:r>
              <a:rPr lang="en-GB" sz="1400" dirty="0"/>
              <a:t>on </a:t>
            </a:r>
            <a:r>
              <a:rPr lang="en-GB" sz="1400" dirty="0" smtClean="0"/>
              <a:t>their </a:t>
            </a:r>
            <a:r>
              <a:rPr lang="en-GB" sz="1400" dirty="0"/>
              <a:t>social media profiles is pitch </a:t>
            </a:r>
            <a:r>
              <a:rPr lang="en-GB" sz="1400" dirty="0" smtClean="0"/>
              <a:t>their </a:t>
            </a:r>
            <a:r>
              <a:rPr lang="en-GB" sz="1400" dirty="0"/>
              <a:t>business, no one is going to want anything to do with </a:t>
            </a:r>
            <a:r>
              <a:rPr lang="en-GB" sz="1400" dirty="0" smtClean="0"/>
              <a:t>them. </a:t>
            </a:r>
            <a:r>
              <a:rPr lang="en-GB" sz="1400" dirty="0"/>
              <a:t>Yes, many businesses have flourished as a result of social media. However, the reason they were successful was because they developed online relationships and trust before anything about their businesses came up. Focus on developing a good online presence and good relationships, then </a:t>
            </a:r>
            <a:r>
              <a:rPr lang="en-GB" sz="1400" dirty="0" smtClean="0"/>
              <a:t>the </a:t>
            </a:r>
            <a:r>
              <a:rPr lang="en-GB" sz="1400" dirty="0"/>
              <a:t>business</a:t>
            </a:r>
            <a:r>
              <a:rPr lang="en-GB" sz="1400" dirty="0" smtClean="0"/>
              <a:t>.</a:t>
            </a:r>
          </a:p>
          <a:p>
            <a:pPr marL="271463" indent="-255588"/>
            <a:r>
              <a:rPr lang="en-GB" sz="1400" dirty="0" smtClean="0"/>
              <a:t>What would happen if </a:t>
            </a:r>
            <a:r>
              <a:rPr lang="en-GB" sz="1400" dirty="0"/>
              <a:t>you tweeting every 5 minutes of the </a:t>
            </a:r>
            <a:r>
              <a:rPr lang="en-GB" sz="1400" dirty="0" smtClean="0"/>
              <a:t>day or posted </a:t>
            </a:r>
            <a:r>
              <a:rPr lang="en-GB" sz="1400" dirty="0"/>
              <a:t>Facebook updates every hour? You </a:t>
            </a:r>
            <a:r>
              <a:rPr lang="en-GB" sz="1400" dirty="0" smtClean="0"/>
              <a:t>would </a:t>
            </a:r>
            <a:r>
              <a:rPr lang="en-GB" sz="1400" dirty="0"/>
              <a:t>lose friends and followers very </a:t>
            </a:r>
            <a:r>
              <a:rPr lang="en-GB" sz="1400" dirty="0" smtClean="0"/>
              <a:t>quickly. </a:t>
            </a:r>
            <a:r>
              <a:rPr lang="en-GB" sz="1400" dirty="0"/>
              <a:t>If all you are doing is clogging up your friends' feeds then you will immediately develop a reputation as a spammer regardless of what you are posting. Posting 5-7 times on Facebook throughout the day—and not all at once—is all </a:t>
            </a:r>
            <a:r>
              <a:rPr lang="en-GB" sz="1400" dirty="0" smtClean="0"/>
              <a:t>a company needs </a:t>
            </a:r>
            <a:r>
              <a:rPr lang="en-GB" sz="1400" dirty="0"/>
              <a:t>to do. </a:t>
            </a:r>
            <a:r>
              <a:rPr lang="en-GB" sz="1400" dirty="0" smtClean="0"/>
              <a:t>They </a:t>
            </a:r>
            <a:r>
              <a:rPr lang="en-GB" sz="1400" dirty="0"/>
              <a:t>can post more frequently on Twitter but not by much</a:t>
            </a:r>
            <a:r>
              <a:rPr lang="en-GB" sz="1400" dirty="0" smtClean="0"/>
              <a:t>.</a:t>
            </a:r>
          </a:p>
          <a:p>
            <a:pPr marL="271463" indent="-255588"/>
            <a:r>
              <a:rPr lang="en-GB" sz="1400" dirty="0" smtClean="0"/>
              <a:t>Social </a:t>
            </a:r>
            <a:r>
              <a:rPr lang="en-GB" sz="1400" dirty="0"/>
              <a:t>media ‘noise’ is at an all time high,  </a:t>
            </a:r>
            <a:r>
              <a:rPr lang="en-GB" sz="1400" dirty="0" smtClean="0"/>
              <a:t>customers </a:t>
            </a:r>
            <a:r>
              <a:rPr lang="en-GB" sz="1400" dirty="0"/>
              <a:t>will be actively having to filter out this noise, deciding what they choose to pay attention </a:t>
            </a:r>
            <a:r>
              <a:rPr lang="en-GB" sz="1400" dirty="0" smtClean="0"/>
              <a:t>to. Facebook </a:t>
            </a:r>
            <a:r>
              <a:rPr lang="en-GB" sz="1400" dirty="0">
                <a:hlinkClick r:id="rId2"/>
              </a:rPr>
              <a:t>EdgeRank </a:t>
            </a:r>
            <a:r>
              <a:rPr lang="en-GB" sz="1400" dirty="0"/>
              <a:t>plays an important role in determining who actually see’s the content you are posting on Facebook – it is variously estimated that only 10%-15% of </a:t>
            </a:r>
            <a:r>
              <a:rPr lang="en-GB" sz="1400" dirty="0" smtClean="0"/>
              <a:t>Facebook </a:t>
            </a:r>
            <a:r>
              <a:rPr lang="en-GB" sz="1400" dirty="0"/>
              <a:t>fans will actually even have your posts appear in their timeline at all.</a:t>
            </a:r>
          </a:p>
          <a:p>
            <a:pPr marL="271463" indent="-255588"/>
            <a:r>
              <a:rPr lang="en-GB" sz="1400" dirty="0" smtClean="0"/>
              <a:t>A </a:t>
            </a:r>
            <a:r>
              <a:rPr lang="en-GB" sz="1400" dirty="0"/>
              <a:t>lot of people use social </a:t>
            </a:r>
            <a:r>
              <a:rPr lang="en-GB" sz="1400" dirty="0" smtClean="0"/>
              <a:t>media but </a:t>
            </a:r>
            <a:r>
              <a:rPr lang="en-GB" sz="1400" dirty="0"/>
              <a:t>Facebook  ‘active’ users have been consistently dropping over the last 9 </a:t>
            </a:r>
            <a:r>
              <a:rPr lang="en-GB" sz="1400" dirty="0" smtClean="0"/>
              <a:t>months. Companies use </a:t>
            </a:r>
            <a:r>
              <a:rPr lang="en-GB" sz="1400" dirty="0"/>
              <a:t>analytics tools to find out what social media networks and activities work and actually drive good quality website traffic and assist conversions.</a:t>
            </a:r>
          </a:p>
          <a:p>
            <a:pPr marL="15875" indent="0">
              <a:buNone/>
            </a:pPr>
            <a:r>
              <a:rPr lang="en-GB" sz="1400" b="1" dirty="0"/>
              <a:t>Task </a:t>
            </a:r>
            <a:r>
              <a:rPr lang="en-GB" sz="1400" b="1" dirty="0" smtClean="0"/>
              <a:t>12 – D1.1 </a:t>
            </a:r>
            <a:r>
              <a:rPr lang="en-GB" sz="1400" b="1" dirty="0"/>
              <a:t>–</a:t>
            </a:r>
            <a:r>
              <a:rPr lang="en-GB" sz="1400" dirty="0"/>
              <a:t> </a:t>
            </a:r>
            <a:r>
              <a:rPr lang="en-GB" sz="1400" dirty="0">
                <a:cs typeface="Calibri" pitchFamily="34" charset="0"/>
              </a:rPr>
              <a:t>Produce a report that </a:t>
            </a:r>
            <a:r>
              <a:rPr lang="en-GB" sz="1400" dirty="0" smtClean="0">
                <a:solidFill>
                  <a:srgbClr val="000000"/>
                </a:solidFill>
              </a:rPr>
              <a:t>evaluates </a:t>
            </a:r>
            <a:r>
              <a:rPr lang="en-GB" sz="1400" dirty="0" smtClean="0">
                <a:solidFill>
                  <a:srgbClr val="000000"/>
                </a:solidFill>
              </a:rPr>
              <a:t>the risks </a:t>
            </a:r>
            <a:r>
              <a:rPr lang="en-GB" sz="1400" dirty="0">
                <a:solidFill>
                  <a:srgbClr val="000000"/>
                </a:solidFill>
              </a:rPr>
              <a:t>to individuals when using social media </a:t>
            </a:r>
            <a:r>
              <a:rPr lang="en-GB" sz="1400" dirty="0" smtClean="0">
                <a:solidFill>
                  <a:srgbClr val="000000"/>
                </a:solidFill>
              </a:rPr>
              <a:t>in terms of Exposure to Criticism, managing Expectations and dealing with Apathy.</a:t>
            </a:r>
            <a:endParaRPr lang="en-GB" sz="1400" dirty="0">
              <a:solidFill>
                <a:srgbClr val="000000"/>
              </a:solidFill>
            </a:endParaRPr>
          </a:p>
          <a:p>
            <a:pPr marL="271463" indent="-255588"/>
            <a:endParaRPr lang="en-GB" sz="1400" dirty="0" smtClean="0"/>
          </a:p>
          <a:p>
            <a:pPr marL="271463" indent="-255588"/>
            <a:endParaRPr lang="en-GB" sz="1400" dirty="0"/>
          </a:p>
        </p:txBody>
      </p:sp>
      <p:sp>
        <p:nvSpPr>
          <p:cNvPr id="2" name="Title 1"/>
          <p:cNvSpPr>
            <a:spLocks noGrp="1"/>
          </p:cNvSpPr>
          <p:nvPr>
            <p:ph type="title"/>
          </p:nvPr>
        </p:nvSpPr>
        <p:spPr>
          <a:xfrm>
            <a:off x="251520" y="112952"/>
            <a:ext cx="8640960" cy="795768"/>
          </a:xfrm>
        </p:spPr>
        <p:txBody>
          <a:bodyPr>
            <a:normAutofit/>
          </a:bodyPr>
          <a:lstStyle/>
          <a:p>
            <a:r>
              <a:rPr lang="en-GB" sz="2900" dirty="0" smtClean="0"/>
              <a:t>D1.1 </a:t>
            </a:r>
            <a:r>
              <a:rPr lang="en-GB" sz="2900" dirty="0"/>
              <a:t>- Technological developments - Risks</a:t>
            </a:r>
            <a:endParaRPr lang="en-US" sz="2900" dirty="0"/>
          </a:p>
        </p:txBody>
      </p:sp>
      <p:graphicFrame>
        <p:nvGraphicFramePr>
          <p:cNvPr id="4" name="Table 3"/>
          <p:cNvGraphicFramePr>
            <a:graphicFrameLocks noGrp="1"/>
          </p:cNvGraphicFramePr>
          <p:nvPr>
            <p:extLst>
              <p:ext uri="{D42A27DB-BD31-4B8C-83A1-F6EECF244321}">
                <p14:modId xmlns:p14="http://schemas.microsoft.com/office/powerpoint/2010/main" val="3079911646"/>
              </p:ext>
            </p:extLst>
          </p:nvPr>
        </p:nvGraphicFramePr>
        <p:xfrm>
          <a:off x="323528" y="6021288"/>
          <a:ext cx="8568951" cy="457200"/>
        </p:xfrm>
        <a:graphic>
          <a:graphicData uri="http://schemas.openxmlformats.org/drawingml/2006/table">
            <a:tbl>
              <a:tblPr firstRow="1" bandRow="1">
                <a:tableStyleId>{5C22544A-7EE6-4342-B048-85BDC9FD1C3A}</a:tableStyleId>
              </a:tblPr>
              <a:tblGrid>
                <a:gridCol w="2856317"/>
                <a:gridCol w="2856317"/>
                <a:gridCol w="2856317"/>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smtClean="0"/>
                        <a:t>Exposure to criticism through consumer forums </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smtClean="0"/>
                        <a:t>Failure to manage expectations</a:t>
                      </a: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200" b="1" dirty="0" smtClean="0"/>
                        <a:t>Apathy from customers through bombardment </a:t>
                      </a:r>
                    </a:p>
                  </a:txBody>
                  <a:tcPr/>
                </a:tc>
              </a:tr>
            </a:tbl>
          </a:graphicData>
        </a:graphic>
      </p:graphicFrame>
    </p:spTree>
    <p:extLst>
      <p:ext uri="{BB962C8B-B14F-4D97-AF65-F5344CB8AC3E}">
        <p14:creationId xmlns:p14="http://schemas.microsoft.com/office/powerpoint/2010/main" val="1107406702"/>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836712"/>
            <a:ext cx="8716006" cy="5472608"/>
          </a:xfrm>
        </p:spPr>
        <p:txBody>
          <a:bodyPr>
            <a:noAutofit/>
          </a:bodyPr>
          <a:lstStyle/>
          <a:p>
            <a:pPr marL="109728" indent="0">
              <a:buNone/>
            </a:pPr>
            <a:r>
              <a:rPr lang="en-GB" sz="1300" b="1" dirty="0" smtClean="0"/>
              <a:t>Global </a:t>
            </a:r>
            <a:r>
              <a:rPr lang="en-GB" sz="1300" b="1" dirty="0"/>
              <a:t>customs and social conventions </a:t>
            </a:r>
            <a:endParaRPr lang="en-GB" sz="1300" b="1" dirty="0" smtClean="0"/>
          </a:p>
          <a:p>
            <a:pPr marL="255588" indent="-255588"/>
            <a:r>
              <a:rPr lang="en-GB" sz="1300" dirty="0"/>
              <a:t>The increasing sophistication of information technology with its capacity to collect, </a:t>
            </a:r>
            <a:r>
              <a:rPr lang="en-GB" sz="1300" dirty="0" smtClean="0"/>
              <a:t>analyse </a:t>
            </a:r>
            <a:r>
              <a:rPr lang="en-GB" sz="1300" dirty="0"/>
              <a:t>and disseminate information on individuals has introduced a sense of urgency to the demand for </a:t>
            </a:r>
            <a:r>
              <a:rPr lang="en-GB" sz="1300" dirty="0" smtClean="0"/>
              <a:t>global legislation</a:t>
            </a:r>
            <a:r>
              <a:rPr lang="en-GB" sz="1300" dirty="0"/>
              <a:t>. Furthermore, new developments in medical research and care, telecommunications, advanced transportation systems and financial transfers have dramatically increased the level of information generated by each individual. Computers linked together by high speed networks with advanced processing systems can create comprehensive dossiers on any person without the need for a single central computer system</a:t>
            </a:r>
            <a:r>
              <a:rPr lang="en-GB" sz="1300" dirty="0" smtClean="0"/>
              <a:t>.</a:t>
            </a:r>
            <a:endParaRPr lang="en-GB" sz="1300" dirty="0"/>
          </a:p>
          <a:p>
            <a:pPr marL="255588" indent="-255588"/>
            <a:r>
              <a:rPr lang="en-GB" sz="1300" dirty="0"/>
              <a:t>According to opinion polls, concern over privacy violations is now greater than at any time in recent history. </a:t>
            </a:r>
            <a:r>
              <a:rPr lang="en-GB" sz="1300" dirty="0" smtClean="0"/>
              <a:t>Uniformly</a:t>
            </a:r>
            <a:r>
              <a:rPr lang="en-GB" sz="1300" dirty="0"/>
              <a:t>, populations throughout the world express fears about encroachment on privacy, prompting an unprecedented number of nations to pass laws which specifically protect the privacy of their </a:t>
            </a:r>
            <a:r>
              <a:rPr lang="en-GB" sz="1300" dirty="0" smtClean="0"/>
              <a:t>citizens</a:t>
            </a:r>
            <a:r>
              <a:rPr lang="en-GB" sz="1300" dirty="0"/>
              <a:t>. Human rights groups are concerned that much of this technology is being exported to developing countries which lack adequate protections. </a:t>
            </a:r>
            <a:endParaRPr lang="en-GB" sz="1300" dirty="0" smtClean="0"/>
          </a:p>
          <a:p>
            <a:pPr marL="255588" indent="-255588"/>
            <a:r>
              <a:rPr lang="en-GB" sz="1300" dirty="0" smtClean="0"/>
              <a:t>It </a:t>
            </a:r>
            <a:r>
              <a:rPr lang="en-GB" sz="1300" dirty="0"/>
              <a:t>is now </a:t>
            </a:r>
            <a:r>
              <a:rPr lang="en-GB" sz="1300" dirty="0" smtClean="0"/>
              <a:t>accepted that the </a:t>
            </a:r>
            <a:r>
              <a:rPr lang="en-GB" sz="1300" dirty="0"/>
              <a:t>capacity and speed of information technology is accelerating rapidly. The extent of  the </a:t>
            </a:r>
            <a:r>
              <a:rPr lang="en-GB" sz="1300" dirty="0" smtClean="0"/>
              <a:t>potential and actual privacy invasion </a:t>
            </a:r>
            <a:r>
              <a:rPr lang="en-GB" sz="1300" dirty="0"/>
              <a:t>increases correspondingly. </a:t>
            </a:r>
          </a:p>
          <a:p>
            <a:pPr marL="255588" indent="-255588"/>
            <a:r>
              <a:rPr lang="en-GB" sz="1300" b="1" dirty="0" smtClean="0"/>
              <a:t>Globalisation</a:t>
            </a:r>
            <a:r>
              <a:rPr lang="en-GB" sz="1300" dirty="0" smtClean="0"/>
              <a:t> - removes </a:t>
            </a:r>
            <a:r>
              <a:rPr lang="en-GB" sz="1300" dirty="0"/>
              <a:t>geographical limitations to the flow of data. The development of the Internet is perhaps the best known example of a global technology</a:t>
            </a:r>
            <a:r>
              <a:rPr lang="en-GB" sz="1300" dirty="0" smtClean="0"/>
              <a:t>.</a:t>
            </a:r>
            <a:endParaRPr lang="en-GB" sz="1300" dirty="0"/>
          </a:p>
          <a:p>
            <a:pPr marL="255588" indent="-255588"/>
            <a:r>
              <a:rPr lang="en-GB" sz="1300" b="1" dirty="0" smtClean="0"/>
              <a:t>Convergence</a:t>
            </a:r>
            <a:r>
              <a:rPr lang="en-GB" sz="1300" dirty="0" smtClean="0"/>
              <a:t> - leading </a:t>
            </a:r>
            <a:r>
              <a:rPr lang="en-GB" sz="1300" dirty="0"/>
              <a:t>to the elimination of technological barriers between systems. Modern information systems are increasingly interoperable with other systems, and can mutually exchange and process different forms of data. </a:t>
            </a:r>
          </a:p>
          <a:p>
            <a:pPr marL="255588" indent="-255588"/>
            <a:r>
              <a:rPr lang="en-GB" sz="1300" b="1" dirty="0" smtClean="0"/>
              <a:t>Multimedia</a:t>
            </a:r>
            <a:r>
              <a:rPr lang="en-GB" sz="1300" dirty="0" smtClean="0"/>
              <a:t> - this </a:t>
            </a:r>
            <a:r>
              <a:rPr lang="en-GB" sz="1300" dirty="0"/>
              <a:t>fuses many forms of transmission and expression of data and images so that information gathered in a certain form can be easily translated into other forms</a:t>
            </a:r>
            <a:r>
              <a:rPr lang="en-GB" sz="1300" dirty="0" smtClean="0"/>
              <a:t>.</a:t>
            </a:r>
          </a:p>
          <a:p>
            <a:pPr marL="255588" indent="-255588"/>
            <a:r>
              <a:rPr lang="en-GB" sz="1300" dirty="0" smtClean="0"/>
              <a:t>Knowing the Internet and its lack of boundaries is becoming more of a global and social concern. Twitter is the most popular app in China yet it is banned. Image laws in other countries are null and void with the inability to restrict sites.  And knowing what is right and wrong socially is not always what is viewed on the screens of other countries.</a:t>
            </a:r>
            <a:endParaRPr lang="en-GB" sz="1300" dirty="0"/>
          </a:p>
          <a:p>
            <a:pPr marL="109728" indent="0">
              <a:buNone/>
            </a:pPr>
            <a:endParaRPr lang="en-GB" sz="1300" dirty="0"/>
          </a:p>
        </p:txBody>
      </p:sp>
      <p:sp>
        <p:nvSpPr>
          <p:cNvPr id="2" name="Title 1"/>
          <p:cNvSpPr>
            <a:spLocks noGrp="1"/>
          </p:cNvSpPr>
          <p:nvPr>
            <p:ph type="title"/>
          </p:nvPr>
        </p:nvSpPr>
        <p:spPr>
          <a:xfrm>
            <a:off x="251520" y="112952"/>
            <a:ext cx="8640960" cy="651752"/>
          </a:xfrm>
        </p:spPr>
        <p:txBody>
          <a:bodyPr>
            <a:normAutofit/>
          </a:bodyPr>
          <a:lstStyle/>
          <a:p>
            <a:r>
              <a:rPr lang="en-GB" sz="2900" dirty="0" smtClean="0"/>
              <a:t>D1.2 </a:t>
            </a:r>
            <a:r>
              <a:rPr lang="en-GB" sz="2900" dirty="0"/>
              <a:t>- Technological developments - Risks</a:t>
            </a:r>
            <a:endParaRPr lang="en-US" sz="2900" dirty="0"/>
          </a:p>
        </p:txBody>
      </p:sp>
    </p:spTree>
    <p:extLst>
      <p:ext uri="{BB962C8B-B14F-4D97-AF65-F5344CB8AC3E}">
        <p14:creationId xmlns:p14="http://schemas.microsoft.com/office/powerpoint/2010/main" val="198431563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3998" cy="5400600"/>
          </a:xfrm>
        </p:spPr>
        <p:txBody>
          <a:bodyPr>
            <a:noAutofit/>
          </a:bodyPr>
          <a:lstStyle/>
          <a:p>
            <a:pPr marL="109728" indent="0">
              <a:buNone/>
            </a:pPr>
            <a:r>
              <a:rPr lang="en-GB" sz="1600" b="1" dirty="0" smtClean="0"/>
              <a:t>Misinformation </a:t>
            </a:r>
          </a:p>
          <a:p>
            <a:r>
              <a:rPr lang="en-GB" sz="1600" dirty="0"/>
              <a:t>Misinformation can affect all aspects of life. When eavesdropping on conversations, one can gather facts that may not always be true or the receiver my hear the message incorrectly and spread the information to others. On the internet, one can read facts that may not have been checked or may be erroneous in its entirety. </a:t>
            </a:r>
            <a:r>
              <a:rPr lang="en-GB" sz="1600" dirty="0" smtClean="0"/>
              <a:t>The reasons why Misinformation may be deliberate:</a:t>
            </a:r>
          </a:p>
          <a:p>
            <a:r>
              <a:rPr lang="en-GB" sz="1600" b="1" dirty="0" smtClean="0"/>
              <a:t>Ignorance - </a:t>
            </a:r>
            <a:r>
              <a:rPr lang="en-GB" sz="1600" dirty="0" smtClean="0"/>
              <a:t>Readers </a:t>
            </a:r>
            <a:r>
              <a:rPr lang="en-GB" sz="1600" dirty="0"/>
              <a:t>and viewers who spread information without knowing the facts, allows misinformation to continue. Some may not know the facts and choose to continue to not understand. To stop the spread of misinformation, </a:t>
            </a:r>
            <a:r>
              <a:rPr lang="en-GB" sz="1600" dirty="0" smtClean="0"/>
              <a:t>users should </a:t>
            </a:r>
            <a:r>
              <a:rPr lang="en-GB" sz="1600" dirty="0"/>
              <a:t>take the time to find more information and evaluate its truth in comparison to other ideas</a:t>
            </a:r>
            <a:r>
              <a:rPr lang="en-GB" sz="1600" dirty="0" smtClean="0"/>
              <a:t>.</a:t>
            </a:r>
            <a:endParaRPr lang="en-GB" sz="1600" dirty="0"/>
          </a:p>
          <a:p>
            <a:r>
              <a:rPr lang="en-GB" sz="1600" b="1" dirty="0" smtClean="0"/>
              <a:t>Competition - </a:t>
            </a:r>
            <a:r>
              <a:rPr lang="en-GB" sz="1600" dirty="0" smtClean="0"/>
              <a:t>Because </a:t>
            </a:r>
            <a:r>
              <a:rPr lang="en-GB" sz="1600" dirty="0"/>
              <a:t>news and websites are all working to get the most viewers, there is a need for speed in getting stories. News companies broadcast stories 24 hours a day and break the latest news in hopes of getting the most views. News is also produced at such quick rates that is does not always allow for fact checking or all </a:t>
            </a:r>
            <a:r>
              <a:rPr lang="en-GB" sz="1600" dirty="0" smtClean="0"/>
              <a:t>of </a:t>
            </a:r>
            <a:r>
              <a:rPr lang="en-GB" sz="1600" dirty="0"/>
              <a:t>the facts to be given at one time, letting readers or viewers interpret their own opinions</a:t>
            </a:r>
            <a:r>
              <a:rPr lang="en-GB" sz="1600" dirty="0" smtClean="0"/>
              <a:t>.</a:t>
            </a:r>
          </a:p>
          <a:p>
            <a:r>
              <a:rPr lang="en-GB" sz="1600" b="1" dirty="0" smtClean="0"/>
              <a:t>Deliberate choice</a:t>
            </a:r>
            <a:r>
              <a:rPr lang="en-GB" sz="1600" dirty="0" smtClean="0"/>
              <a:t> – Some companies hire what is called a Shill who act on their behalf on review sites and blogs to influence opinion on behalf of or against a rival company, planting misinformation. Technically this is illegal but difficult to prove.</a:t>
            </a:r>
            <a:endParaRPr lang="en-GB" sz="1600" dirty="0"/>
          </a:p>
        </p:txBody>
      </p:sp>
      <p:sp>
        <p:nvSpPr>
          <p:cNvPr id="2" name="Title 1"/>
          <p:cNvSpPr>
            <a:spLocks noGrp="1"/>
          </p:cNvSpPr>
          <p:nvPr>
            <p:ph type="title"/>
          </p:nvPr>
        </p:nvSpPr>
        <p:spPr>
          <a:xfrm>
            <a:off x="251520" y="112952"/>
            <a:ext cx="8640960" cy="795768"/>
          </a:xfrm>
        </p:spPr>
        <p:txBody>
          <a:bodyPr>
            <a:normAutofit/>
          </a:bodyPr>
          <a:lstStyle/>
          <a:p>
            <a:r>
              <a:rPr lang="en-GB" sz="2900" dirty="0" smtClean="0"/>
              <a:t>D1.2 </a:t>
            </a:r>
            <a:r>
              <a:rPr lang="en-GB" sz="2900" dirty="0"/>
              <a:t>- Technological developments - Risks</a:t>
            </a:r>
            <a:endParaRPr lang="en-US" sz="2900" dirty="0"/>
          </a:p>
        </p:txBody>
      </p:sp>
    </p:spTree>
    <p:extLst>
      <p:ext uri="{BB962C8B-B14F-4D97-AF65-F5344CB8AC3E}">
        <p14:creationId xmlns:p14="http://schemas.microsoft.com/office/powerpoint/2010/main" val="335600937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712968" cy="5040560"/>
          </a:xfrm>
        </p:spPr>
        <p:txBody>
          <a:bodyPr>
            <a:noAutofit/>
          </a:bodyPr>
          <a:lstStyle/>
          <a:p>
            <a:pPr marL="109728" indent="0">
              <a:buNone/>
            </a:pPr>
            <a:r>
              <a:rPr lang="en-GB" sz="1400" b="1" dirty="0" smtClean="0"/>
              <a:t>Lack </a:t>
            </a:r>
            <a:r>
              <a:rPr lang="en-GB" sz="1400" b="1" dirty="0"/>
              <a:t>of organisational policy </a:t>
            </a:r>
            <a:endParaRPr lang="en-GB" sz="1400" b="1" dirty="0" smtClean="0"/>
          </a:p>
          <a:p>
            <a:pPr marL="271463" indent="-255588"/>
            <a:r>
              <a:rPr lang="en-GB" sz="1400" dirty="0"/>
              <a:t>Many users believe that they are writing for a closed group of friends, unaware that the information they have posted may be publicly available and able to be searched for and read by a much wider audience. </a:t>
            </a:r>
            <a:r>
              <a:rPr lang="en-GB" sz="1400" dirty="0" smtClean="0"/>
              <a:t>Additionally</a:t>
            </a:r>
            <a:r>
              <a:rPr lang="en-GB" sz="1400" dirty="0"/>
              <a:t>, it may not occur to </a:t>
            </a:r>
            <a:r>
              <a:rPr lang="en-GB" sz="1400" dirty="0" smtClean="0"/>
              <a:t>people </a:t>
            </a:r>
            <a:r>
              <a:rPr lang="en-GB" sz="1400" dirty="0"/>
              <a:t>that their public arguments or “flame wars”, </a:t>
            </a:r>
            <a:r>
              <a:rPr lang="en-GB" sz="1400" dirty="0" smtClean="0"/>
              <a:t>that </a:t>
            </a:r>
            <a:r>
              <a:rPr lang="en-GB" sz="1400" dirty="0"/>
              <a:t>seemed quite funny at the time may still be around in a few years when they are applying for a job or trying to get into university, for </a:t>
            </a:r>
            <a:r>
              <a:rPr lang="en-GB" sz="1400" dirty="0" smtClean="0"/>
              <a:t>example. We </a:t>
            </a:r>
            <a:r>
              <a:rPr lang="en-GB" sz="1400" dirty="0"/>
              <a:t>don't yet know the full consequences for a generation that has grown up online, or the future implications of new types of search, for example social searches, which aggregate information from across a range of social networking sites by your name or email address, or of the development of facial-recognition search software</a:t>
            </a:r>
            <a:r>
              <a:rPr lang="en-GB" sz="1400" dirty="0" smtClean="0"/>
              <a:t>.</a:t>
            </a:r>
          </a:p>
          <a:p>
            <a:pPr marL="271463" indent="-255588"/>
            <a:r>
              <a:rPr lang="en-GB" sz="1400" dirty="0"/>
              <a:t>How do you know it’s the right time to adopt a policy? </a:t>
            </a:r>
            <a:r>
              <a:rPr lang="en-GB" sz="1400" dirty="0" smtClean="0"/>
              <a:t>Some businesses </a:t>
            </a:r>
            <a:r>
              <a:rPr lang="en-GB" sz="1400" dirty="0"/>
              <a:t>with </a:t>
            </a:r>
            <a:r>
              <a:rPr lang="en-GB" sz="1400" dirty="0" smtClean="0"/>
              <a:t>low risk are </a:t>
            </a:r>
            <a:r>
              <a:rPr lang="en-GB" sz="1400" dirty="0"/>
              <a:t>quite comfortable operating without a </a:t>
            </a:r>
            <a:r>
              <a:rPr lang="en-GB" sz="1400" dirty="0" smtClean="0"/>
              <a:t>specific social </a:t>
            </a:r>
            <a:r>
              <a:rPr lang="en-GB" sz="1400" dirty="0"/>
              <a:t>media policy. But most </a:t>
            </a:r>
            <a:r>
              <a:rPr lang="en-GB" sz="1400" dirty="0" smtClean="0"/>
              <a:t>organisations </a:t>
            </a:r>
            <a:r>
              <a:rPr lang="en-GB" sz="1400" dirty="0"/>
              <a:t>are looking </a:t>
            </a:r>
            <a:r>
              <a:rPr lang="en-GB" sz="1400" dirty="0" smtClean="0"/>
              <a:t>at policies </a:t>
            </a:r>
            <a:r>
              <a:rPr lang="en-GB" sz="1400" dirty="0"/>
              <a:t>as a way to add structure and harness social </a:t>
            </a:r>
            <a:r>
              <a:rPr lang="en-GB" sz="1400" dirty="0" smtClean="0"/>
              <a:t>media enthusiasm </a:t>
            </a:r>
            <a:r>
              <a:rPr lang="en-GB" sz="1400" dirty="0"/>
              <a:t>from their staff and volunteers. </a:t>
            </a:r>
            <a:r>
              <a:rPr lang="en-GB" sz="1400" dirty="0" smtClean="0"/>
              <a:t>Many </a:t>
            </a:r>
            <a:r>
              <a:rPr lang="en-GB" sz="1400" dirty="0"/>
              <a:t>associations adopt a social media policy </a:t>
            </a:r>
            <a:r>
              <a:rPr lang="en-GB" sz="1400" dirty="0" smtClean="0"/>
              <a:t>prematurely— before </a:t>
            </a:r>
            <a:r>
              <a:rPr lang="en-GB" sz="1400" dirty="0"/>
              <a:t>having a social media strategy, in response to </a:t>
            </a:r>
            <a:r>
              <a:rPr lang="en-GB" sz="1400" dirty="0" smtClean="0"/>
              <a:t>an embarrassing </a:t>
            </a:r>
            <a:r>
              <a:rPr lang="en-GB" sz="1400" dirty="0"/>
              <a:t>incident, or simply because other </a:t>
            </a:r>
            <a:r>
              <a:rPr lang="en-GB" sz="1400" dirty="0" smtClean="0"/>
              <a:t>organisations are </a:t>
            </a:r>
            <a:r>
              <a:rPr lang="en-GB" sz="1400" dirty="0"/>
              <a:t>doing so. </a:t>
            </a:r>
            <a:r>
              <a:rPr lang="en-GB" sz="1400" dirty="0" smtClean="0"/>
              <a:t>Generally adopting </a:t>
            </a:r>
            <a:r>
              <a:rPr lang="en-GB" sz="1400" dirty="0"/>
              <a:t>policies too soon </a:t>
            </a:r>
            <a:r>
              <a:rPr lang="en-GB" sz="1400" dirty="0" smtClean="0"/>
              <a:t>is counterproductive</a:t>
            </a:r>
            <a:r>
              <a:rPr lang="en-GB" sz="1400" dirty="0"/>
              <a:t>. For associations to take full advantage </a:t>
            </a:r>
            <a:r>
              <a:rPr lang="en-GB" sz="1400" dirty="0" smtClean="0"/>
              <a:t>of social </a:t>
            </a:r>
            <a:r>
              <a:rPr lang="en-GB" sz="1400" dirty="0"/>
              <a:t>media, they need to build the capacity to handle </a:t>
            </a:r>
            <a:r>
              <a:rPr lang="en-GB" sz="1400" dirty="0" smtClean="0"/>
              <a:t>two-way communications </a:t>
            </a:r>
            <a:r>
              <a:rPr lang="en-GB" sz="1400" dirty="0"/>
              <a:t>with ever-increasing immediacy. </a:t>
            </a:r>
            <a:r>
              <a:rPr lang="en-GB" sz="1400" dirty="0" smtClean="0"/>
              <a:t>Social media </a:t>
            </a:r>
            <a:r>
              <a:rPr lang="en-GB" sz="1400" dirty="0"/>
              <a:t>policies that are too restrictive will handcuff your </a:t>
            </a:r>
            <a:r>
              <a:rPr lang="en-GB" sz="1400" dirty="0" smtClean="0"/>
              <a:t>staff and </a:t>
            </a:r>
            <a:r>
              <a:rPr lang="en-GB" sz="1400" dirty="0"/>
              <a:t>volunteers from ever developing the skills and </a:t>
            </a:r>
            <a:r>
              <a:rPr lang="en-GB" sz="1400" dirty="0" smtClean="0"/>
              <a:t>processes they </a:t>
            </a:r>
            <a:r>
              <a:rPr lang="en-GB" sz="1400" dirty="0"/>
              <a:t>need to </a:t>
            </a:r>
            <a:r>
              <a:rPr lang="en-GB" sz="1400" dirty="0" smtClean="0"/>
              <a:t>build.</a:t>
            </a:r>
          </a:p>
          <a:p>
            <a:pPr marL="109728" indent="0">
              <a:buNone/>
            </a:pPr>
            <a:r>
              <a:rPr lang="en-GB" sz="1400" b="1" dirty="0"/>
              <a:t>Task </a:t>
            </a:r>
            <a:r>
              <a:rPr lang="en-GB" sz="1400" b="1" dirty="0" smtClean="0"/>
              <a:t>13 – D1.2 </a:t>
            </a:r>
            <a:r>
              <a:rPr lang="en-GB" sz="1400" b="1" dirty="0"/>
              <a:t>–</a:t>
            </a:r>
            <a:r>
              <a:rPr lang="en-GB" sz="1400" dirty="0"/>
              <a:t> </a:t>
            </a:r>
            <a:r>
              <a:rPr lang="en-GB" sz="1400" dirty="0">
                <a:cs typeface="Calibri" pitchFamily="34" charset="0"/>
              </a:rPr>
              <a:t>Produce a report that </a:t>
            </a:r>
            <a:r>
              <a:rPr lang="en-GB" sz="1400" dirty="0" smtClean="0">
                <a:solidFill>
                  <a:srgbClr val="000000"/>
                </a:solidFill>
              </a:rPr>
              <a:t>evaluates </a:t>
            </a:r>
            <a:r>
              <a:rPr lang="en-GB" sz="1400" dirty="0">
                <a:solidFill>
                  <a:srgbClr val="000000"/>
                </a:solidFill>
              </a:rPr>
              <a:t>the risks to individuals when using social media in terms of </a:t>
            </a:r>
            <a:r>
              <a:rPr lang="en-GB" sz="1400" dirty="0" smtClean="0">
                <a:solidFill>
                  <a:srgbClr val="000000"/>
                </a:solidFill>
              </a:rPr>
              <a:t>Social Conventions, </a:t>
            </a:r>
            <a:r>
              <a:rPr lang="en-GB" sz="1400" dirty="0">
                <a:solidFill>
                  <a:srgbClr val="000000"/>
                </a:solidFill>
              </a:rPr>
              <a:t>managing </a:t>
            </a:r>
            <a:r>
              <a:rPr lang="en-GB" sz="1400" dirty="0" smtClean="0">
                <a:solidFill>
                  <a:srgbClr val="000000"/>
                </a:solidFill>
              </a:rPr>
              <a:t>Misinformation </a:t>
            </a:r>
            <a:r>
              <a:rPr lang="en-GB" sz="1400" dirty="0">
                <a:solidFill>
                  <a:srgbClr val="000000"/>
                </a:solidFill>
              </a:rPr>
              <a:t>and </a:t>
            </a:r>
            <a:r>
              <a:rPr lang="en-GB" sz="1400" dirty="0" smtClean="0">
                <a:solidFill>
                  <a:srgbClr val="000000"/>
                </a:solidFill>
              </a:rPr>
              <a:t>preparing an Organisational Policy.</a:t>
            </a:r>
            <a:endParaRPr lang="en-GB" sz="1400" dirty="0">
              <a:solidFill>
                <a:srgbClr val="000000"/>
              </a:solidFill>
            </a:endParaRPr>
          </a:p>
          <a:p>
            <a:endParaRPr lang="en-GB" sz="1400" dirty="0"/>
          </a:p>
        </p:txBody>
      </p:sp>
      <p:sp>
        <p:nvSpPr>
          <p:cNvPr id="2" name="Title 1"/>
          <p:cNvSpPr>
            <a:spLocks noGrp="1"/>
          </p:cNvSpPr>
          <p:nvPr>
            <p:ph type="title"/>
          </p:nvPr>
        </p:nvSpPr>
        <p:spPr>
          <a:xfrm>
            <a:off x="251520" y="112952"/>
            <a:ext cx="8640960" cy="795768"/>
          </a:xfrm>
        </p:spPr>
        <p:txBody>
          <a:bodyPr>
            <a:normAutofit/>
          </a:bodyPr>
          <a:lstStyle/>
          <a:p>
            <a:r>
              <a:rPr lang="en-GB" sz="2900" dirty="0" smtClean="0"/>
              <a:t>D1.2 </a:t>
            </a:r>
            <a:r>
              <a:rPr lang="en-GB" sz="2900" dirty="0"/>
              <a:t>- Technological developments - Risks</a:t>
            </a:r>
            <a:endParaRPr lang="en-US" sz="2900" dirty="0"/>
          </a:p>
        </p:txBody>
      </p:sp>
      <p:graphicFrame>
        <p:nvGraphicFramePr>
          <p:cNvPr id="4" name="Table 3"/>
          <p:cNvGraphicFramePr>
            <a:graphicFrameLocks noGrp="1"/>
          </p:cNvGraphicFramePr>
          <p:nvPr>
            <p:extLst>
              <p:ext uri="{D42A27DB-BD31-4B8C-83A1-F6EECF244321}">
                <p14:modId xmlns:p14="http://schemas.microsoft.com/office/powerpoint/2010/main" val="1616469517"/>
              </p:ext>
            </p:extLst>
          </p:nvPr>
        </p:nvGraphicFramePr>
        <p:xfrm>
          <a:off x="179512" y="6021288"/>
          <a:ext cx="8712969" cy="370840"/>
        </p:xfrm>
        <a:graphic>
          <a:graphicData uri="http://schemas.openxmlformats.org/drawingml/2006/table">
            <a:tbl>
              <a:tblPr firstRow="1" bandRow="1">
                <a:tableStyleId>{5C22544A-7EE6-4342-B048-85BDC9FD1C3A}</a:tableStyleId>
              </a:tblPr>
              <a:tblGrid>
                <a:gridCol w="3600400"/>
                <a:gridCol w="2208246"/>
                <a:gridCol w="2904323"/>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t>Global customs and social conventions </a:t>
                      </a:r>
                    </a:p>
                  </a:txBody>
                  <a:tcPr/>
                </a:tc>
                <a:tc>
                  <a:txBody>
                    <a:bodyPr/>
                    <a:lstStyle/>
                    <a:p>
                      <a:pPr algn="ctr"/>
                      <a:r>
                        <a:rPr lang="en-GB" sz="1400" b="1" dirty="0" smtClean="0"/>
                        <a:t>Misinformation</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t>Lack of organisational policy </a:t>
                      </a:r>
                    </a:p>
                  </a:txBody>
                  <a:tcPr/>
                </a:tc>
              </a:tr>
            </a:tbl>
          </a:graphicData>
        </a:graphic>
      </p:graphicFrame>
    </p:spTree>
    <p:extLst>
      <p:ext uri="{BB962C8B-B14F-4D97-AF65-F5344CB8AC3E}">
        <p14:creationId xmlns:p14="http://schemas.microsoft.com/office/powerpoint/2010/main" val="331875504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3998" cy="5400600"/>
          </a:xfrm>
        </p:spPr>
        <p:txBody>
          <a:bodyPr>
            <a:noAutofit/>
          </a:bodyPr>
          <a:lstStyle/>
          <a:p>
            <a:pPr marL="109728" indent="0">
              <a:buNone/>
            </a:pPr>
            <a:r>
              <a:rPr lang="en-GB" sz="1600" b="1" dirty="0" smtClean="0"/>
              <a:t>Legal </a:t>
            </a:r>
            <a:r>
              <a:rPr lang="en-GB" sz="1600" b="1" dirty="0"/>
              <a:t>risk </a:t>
            </a:r>
            <a:endParaRPr lang="en-GB" sz="1600" b="1" dirty="0" smtClean="0"/>
          </a:p>
          <a:p>
            <a:r>
              <a:rPr lang="en-GB" sz="1600" dirty="0"/>
              <a:t>Training staff to utilise social media correctly and in an appropriate manner can be costly, while a risk that is often uppermost in business leaders’ minds is that of information being posted without being properly checked. The ease of information posting and dissemination is a benefit, but it increases the likelihood that some content may be posted (accidentally or deliberately) without being subject to internal quality control process.</a:t>
            </a:r>
          </a:p>
          <a:p>
            <a:r>
              <a:rPr lang="en-GB" sz="1600" dirty="0" smtClean="0"/>
              <a:t>Organisations </a:t>
            </a:r>
            <a:r>
              <a:rPr lang="en-GB" sz="1600" dirty="0"/>
              <a:t>that employ social media face several information security legal issues. These legal risks can be broken down into three broad </a:t>
            </a:r>
            <a:r>
              <a:rPr lang="en-GB" sz="1600" dirty="0" smtClean="0"/>
              <a:t>categories:</a:t>
            </a:r>
          </a:p>
          <a:p>
            <a:pPr lvl="1"/>
            <a:r>
              <a:rPr lang="en-GB" sz="1600" dirty="0" smtClean="0"/>
              <a:t>Potential </a:t>
            </a:r>
            <a:r>
              <a:rPr lang="en-GB" sz="1600" dirty="0"/>
              <a:t>liability due to a breach of the </a:t>
            </a:r>
            <a:r>
              <a:rPr lang="en-GB" sz="1600" dirty="0" smtClean="0"/>
              <a:t>organisation's </a:t>
            </a:r>
            <a:r>
              <a:rPr lang="en-GB" sz="1600" dirty="0"/>
              <a:t>security as the result of an attack originating through the use of social </a:t>
            </a:r>
            <a:r>
              <a:rPr lang="en-GB" sz="1600" dirty="0" smtClean="0"/>
              <a:t>media</a:t>
            </a:r>
          </a:p>
          <a:p>
            <a:pPr lvl="1"/>
            <a:r>
              <a:rPr lang="en-GB" sz="1600" dirty="0" smtClean="0"/>
              <a:t>Potential </a:t>
            </a:r>
            <a:r>
              <a:rPr lang="en-GB" sz="1600" dirty="0"/>
              <a:t>legal risk associated with social engineering and spoofing attacks against users or "fans" of an </a:t>
            </a:r>
            <a:r>
              <a:rPr lang="en-GB" sz="1600" dirty="0" smtClean="0"/>
              <a:t>organisation's </a:t>
            </a:r>
            <a:r>
              <a:rPr lang="en-GB" sz="1600" dirty="0"/>
              <a:t>social media presence, persona or </a:t>
            </a:r>
            <a:r>
              <a:rPr lang="en-GB" sz="1600" dirty="0" smtClean="0"/>
              <a:t>application</a:t>
            </a:r>
          </a:p>
          <a:p>
            <a:pPr lvl="1"/>
            <a:r>
              <a:rPr lang="en-GB" sz="1600" dirty="0" smtClean="0"/>
              <a:t>Legal </a:t>
            </a:r>
            <a:r>
              <a:rPr lang="en-GB" sz="1600" dirty="0"/>
              <a:t>consequences of leakage of third party confidential information as a result of social media use</a:t>
            </a:r>
            <a:r>
              <a:rPr lang="en-GB" sz="1600" dirty="0" smtClean="0"/>
              <a:t>.</a:t>
            </a:r>
            <a:endParaRPr lang="en-GB" sz="1600" dirty="0"/>
          </a:p>
          <a:p>
            <a:pPr marL="393192" lvl="1" indent="0">
              <a:buNone/>
            </a:pPr>
            <a:r>
              <a:rPr lang="en-GB" sz="1600" dirty="0" smtClean="0"/>
              <a:t>But there are other risks legally that business need to face when creating an online Social Media Presence such as slander, defamation</a:t>
            </a:r>
            <a:r>
              <a:rPr lang="en-GB" sz="1600" dirty="0"/>
              <a:t> </a:t>
            </a:r>
            <a:r>
              <a:rPr lang="en-GB" sz="1600" dirty="0" smtClean="0"/>
              <a:t>and copyright. With the growing need for an online media presence for companies, this risk grows with it.</a:t>
            </a:r>
          </a:p>
        </p:txBody>
      </p:sp>
      <p:sp>
        <p:nvSpPr>
          <p:cNvPr id="2" name="Title 1"/>
          <p:cNvSpPr>
            <a:spLocks noGrp="1"/>
          </p:cNvSpPr>
          <p:nvPr>
            <p:ph type="title"/>
          </p:nvPr>
        </p:nvSpPr>
        <p:spPr>
          <a:xfrm>
            <a:off x="251520" y="112952"/>
            <a:ext cx="8640960" cy="795768"/>
          </a:xfrm>
        </p:spPr>
        <p:txBody>
          <a:bodyPr>
            <a:normAutofit/>
          </a:bodyPr>
          <a:lstStyle/>
          <a:p>
            <a:r>
              <a:rPr lang="en-GB" sz="2900" dirty="0" smtClean="0"/>
              <a:t>D1.3 </a:t>
            </a:r>
            <a:r>
              <a:rPr lang="en-GB" sz="2900" dirty="0"/>
              <a:t>- Technological developments - Risks</a:t>
            </a:r>
            <a:endParaRPr lang="en-US" sz="2900" dirty="0"/>
          </a:p>
        </p:txBody>
      </p:sp>
    </p:spTree>
    <p:extLst>
      <p:ext uri="{BB962C8B-B14F-4D97-AF65-F5344CB8AC3E}">
        <p14:creationId xmlns:p14="http://schemas.microsoft.com/office/powerpoint/2010/main" val="96925326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643998" cy="5400600"/>
          </a:xfrm>
        </p:spPr>
        <p:txBody>
          <a:bodyPr>
            <a:noAutofit/>
          </a:bodyPr>
          <a:lstStyle/>
          <a:p>
            <a:pPr marL="109728" indent="0">
              <a:buNone/>
            </a:pPr>
            <a:r>
              <a:rPr lang="en-GB" sz="1600" b="1" dirty="0" smtClean="0"/>
              <a:t>Reputation </a:t>
            </a:r>
          </a:p>
          <a:p>
            <a:r>
              <a:rPr lang="en-GB" sz="1600" dirty="0"/>
              <a:t>If the </a:t>
            </a:r>
            <a:r>
              <a:rPr lang="en-GB" sz="1600" dirty="0" smtClean="0"/>
              <a:t>business </a:t>
            </a:r>
            <a:r>
              <a:rPr lang="en-GB" sz="1600" dirty="0"/>
              <a:t>is regarded as innovative, but opts not to use social media, it may change the perception of key stakeholders, including staff, customers and suppliers. Without using social media, there is a strong argument that it will become increasingly more difficult for some </a:t>
            </a:r>
            <a:r>
              <a:rPr lang="en-GB" sz="1600" dirty="0" smtClean="0"/>
              <a:t>businesses to </a:t>
            </a:r>
            <a:r>
              <a:rPr lang="en-GB" sz="1600" dirty="0"/>
              <a:t>fully engage with all their stakeholders and that they will also miss opportunities to raise brand awareness</a:t>
            </a:r>
            <a:r>
              <a:rPr lang="en-GB" sz="1600" dirty="0" smtClean="0"/>
              <a:t>.</a:t>
            </a:r>
          </a:p>
          <a:p>
            <a:r>
              <a:rPr lang="en-GB" sz="1600" dirty="0"/>
              <a:t>Some stakeholders may resent the use of social media as the means by which you communicate with them as they see it as depersonalising; i.e. you have chosen to communicate with them as one of a group rather than on an individual basis. This ‘blanket’ approach can reduce the level of individual engagement that recipients feel.</a:t>
            </a:r>
          </a:p>
          <a:p>
            <a:r>
              <a:rPr lang="en-GB" sz="1600" dirty="0" smtClean="0"/>
              <a:t>Similarly If </a:t>
            </a:r>
            <a:r>
              <a:rPr lang="en-GB" sz="1600" dirty="0"/>
              <a:t>you come across a negative review of a </a:t>
            </a:r>
            <a:r>
              <a:rPr lang="en-GB" sz="1600" dirty="0" smtClean="0"/>
              <a:t>product, companies should ignore it or deal with the bad press. </a:t>
            </a:r>
            <a:r>
              <a:rPr lang="en-GB" sz="1600" dirty="0"/>
              <a:t>Even if the person who wrote the critical review purposely insulted </a:t>
            </a:r>
            <a:r>
              <a:rPr lang="en-GB" sz="1600" dirty="0" smtClean="0"/>
              <a:t>them, </a:t>
            </a:r>
            <a:r>
              <a:rPr lang="en-GB" sz="1600" dirty="0"/>
              <a:t>just leave it </a:t>
            </a:r>
            <a:r>
              <a:rPr lang="en-GB" sz="1600" dirty="0" smtClean="0"/>
              <a:t>alone. </a:t>
            </a:r>
            <a:r>
              <a:rPr lang="en-GB" sz="1600" dirty="0"/>
              <a:t>Even if someone libels </a:t>
            </a:r>
            <a:r>
              <a:rPr lang="en-GB" sz="1600" dirty="0" smtClean="0"/>
              <a:t>a business, </a:t>
            </a:r>
            <a:r>
              <a:rPr lang="en-GB" sz="1600" dirty="0"/>
              <a:t>never ever respond online since doing so will only further damage </a:t>
            </a:r>
            <a:r>
              <a:rPr lang="en-GB" sz="1600" dirty="0" smtClean="0"/>
              <a:t>their </a:t>
            </a:r>
            <a:r>
              <a:rPr lang="en-GB" sz="1600" dirty="0"/>
              <a:t>reputation. Take legal action if you must, but, again, keep it all offline.</a:t>
            </a:r>
          </a:p>
          <a:p>
            <a:r>
              <a:rPr lang="en-GB" sz="1600" dirty="0" smtClean="0"/>
              <a:t>When Sony lost its accounts on PS network, it managed the reputation by taking the service down and rewarding customers. Good press. When Microsoft argued with the European Government on Patent rights in Europe and refused to pay, the negative press, the blogs, forums, wikis and social media was up in arms over it.</a:t>
            </a:r>
            <a:endParaRPr lang="en-GB" sz="1600" dirty="0"/>
          </a:p>
        </p:txBody>
      </p:sp>
      <p:sp>
        <p:nvSpPr>
          <p:cNvPr id="2" name="Title 1"/>
          <p:cNvSpPr>
            <a:spLocks noGrp="1"/>
          </p:cNvSpPr>
          <p:nvPr>
            <p:ph type="title"/>
          </p:nvPr>
        </p:nvSpPr>
        <p:spPr>
          <a:xfrm>
            <a:off x="251520" y="112952"/>
            <a:ext cx="8640960" cy="795768"/>
          </a:xfrm>
        </p:spPr>
        <p:txBody>
          <a:bodyPr>
            <a:normAutofit/>
          </a:bodyPr>
          <a:lstStyle/>
          <a:p>
            <a:r>
              <a:rPr lang="en-GB" sz="2900" dirty="0" smtClean="0"/>
              <a:t>D1.3 </a:t>
            </a:r>
            <a:r>
              <a:rPr lang="en-GB" sz="2900" dirty="0"/>
              <a:t>- Technological developments - Risks</a:t>
            </a:r>
            <a:endParaRPr lang="en-US" sz="2900" dirty="0"/>
          </a:p>
        </p:txBody>
      </p:sp>
    </p:spTree>
    <p:extLst>
      <p:ext uri="{BB962C8B-B14F-4D97-AF65-F5344CB8AC3E}">
        <p14:creationId xmlns:p14="http://schemas.microsoft.com/office/powerpoint/2010/main" val="90104361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643998" cy="5112568"/>
          </a:xfrm>
        </p:spPr>
        <p:txBody>
          <a:bodyPr>
            <a:noAutofit/>
          </a:bodyPr>
          <a:lstStyle/>
          <a:p>
            <a:pPr marL="109728" indent="0">
              <a:buNone/>
            </a:pPr>
            <a:r>
              <a:rPr lang="en-GB" sz="1500" b="1" dirty="0" smtClean="0"/>
              <a:t>Lack </a:t>
            </a:r>
            <a:r>
              <a:rPr lang="en-GB" sz="1500" b="1" dirty="0"/>
              <a:t>of user </a:t>
            </a:r>
            <a:r>
              <a:rPr lang="en-GB" sz="1500" b="1" dirty="0" smtClean="0"/>
              <a:t>understanding</a:t>
            </a:r>
          </a:p>
          <a:p>
            <a:r>
              <a:rPr lang="en-GB" sz="1500" dirty="0"/>
              <a:t>Perhaps the biggest risk of social media is the </a:t>
            </a:r>
            <a:r>
              <a:rPr lang="en-GB" sz="1500" dirty="0" smtClean="0"/>
              <a:t>missed opportunity </a:t>
            </a:r>
            <a:r>
              <a:rPr lang="en-GB" sz="1500" dirty="0"/>
              <a:t>for </a:t>
            </a:r>
            <a:r>
              <a:rPr lang="en-GB" sz="1500" dirty="0" smtClean="0"/>
              <a:t>businesses </a:t>
            </a:r>
            <a:r>
              <a:rPr lang="en-GB" sz="1500" dirty="0"/>
              <a:t>not participating or </a:t>
            </a:r>
            <a:r>
              <a:rPr lang="en-GB" sz="1500" dirty="0" smtClean="0"/>
              <a:t>engaging poorly</a:t>
            </a:r>
            <a:r>
              <a:rPr lang="en-GB" sz="1500" dirty="0"/>
              <a:t>. Social media enables people to collaborate and </a:t>
            </a:r>
            <a:r>
              <a:rPr lang="en-GB" sz="1500" dirty="0" smtClean="0"/>
              <a:t>form groups </a:t>
            </a:r>
            <a:r>
              <a:rPr lang="en-GB" sz="1500" dirty="0"/>
              <a:t>and to find information for free. Some </a:t>
            </a:r>
            <a:r>
              <a:rPr lang="en-GB" sz="1500" dirty="0" smtClean="0"/>
              <a:t>associations may </a:t>
            </a:r>
            <a:r>
              <a:rPr lang="en-GB" sz="1500" dirty="0"/>
              <a:t>have their very survival at risk if they do not adapt </a:t>
            </a:r>
            <a:r>
              <a:rPr lang="en-GB" sz="1500" dirty="0" smtClean="0"/>
              <a:t>to this </a:t>
            </a:r>
            <a:r>
              <a:rPr lang="en-GB" sz="1500" dirty="0"/>
              <a:t>changing landscape.</a:t>
            </a:r>
          </a:p>
          <a:p>
            <a:r>
              <a:rPr lang="en-GB" sz="1500" dirty="0"/>
              <a:t>The social media </a:t>
            </a:r>
            <a:r>
              <a:rPr lang="en-GB" sz="1500" dirty="0" smtClean="0"/>
              <a:t>is designed </a:t>
            </a:r>
            <a:r>
              <a:rPr lang="en-GB" sz="1500" dirty="0"/>
              <a:t>to encourage engagement within a </a:t>
            </a:r>
            <a:r>
              <a:rPr lang="en-GB" sz="1500" dirty="0" smtClean="0"/>
              <a:t>framework that </a:t>
            </a:r>
            <a:r>
              <a:rPr lang="en-GB" sz="1500" dirty="0"/>
              <a:t>provides direction and clarity of purpose. </a:t>
            </a:r>
            <a:r>
              <a:rPr lang="en-GB" sz="1500" dirty="0" smtClean="0"/>
              <a:t>Having a Social Media Policy that addresses customer wishes and demands is </a:t>
            </a:r>
            <a:r>
              <a:rPr lang="en-GB" sz="1500" dirty="0"/>
              <a:t>not about regulating Facebook, or Twitter, or any </a:t>
            </a:r>
            <a:r>
              <a:rPr lang="en-GB" sz="1500" dirty="0" smtClean="0"/>
              <a:t>specific site </a:t>
            </a:r>
            <a:r>
              <a:rPr lang="en-GB" sz="1500" dirty="0"/>
              <a:t>for that matter, since the tools change too frequently </a:t>
            </a:r>
            <a:r>
              <a:rPr lang="en-GB" sz="1500" dirty="0" smtClean="0"/>
              <a:t>for that </a:t>
            </a:r>
            <a:r>
              <a:rPr lang="en-GB" sz="1500" dirty="0"/>
              <a:t>type of policy to be practical. Therefore, these </a:t>
            </a:r>
            <a:r>
              <a:rPr lang="en-GB" sz="1500" dirty="0" smtClean="0"/>
              <a:t>policies should focus </a:t>
            </a:r>
            <a:r>
              <a:rPr lang="en-GB" sz="1500" dirty="0"/>
              <a:t>less on the “don’ts” and more on the “do’s” so </a:t>
            </a:r>
            <a:r>
              <a:rPr lang="en-GB" sz="1500" dirty="0" smtClean="0"/>
              <a:t>a businesses employees </a:t>
            </a:r>
            <a:r>
              <a:rPr lang="en-GB" sz="1500" dirty="0"/>
              <a:t>and </a:t>
            </a:r>
            <a:r>
              <a:rPr lang="en-GB" sz="1500" dirty="0" smtClean="0"/>
              <a:t>customers </a:t>
            </a:r>
            <a:r>
              <a:rPr lang="en-GB" sz="1500" dirty="0"/>
              <a:t>can share their </a:t>
            </a:r>
            <a:r>
              <a:rPr lang="en-GB" sz="1500" dirty="0" smtClean="0"/>
              <a:t>enthusiasm for </a:t>
            </a:r>
            <a:r>
              <a:rPr lang="en-GB" sz="1500" dirty="0"/>
              <a:t>their association in any online space. From here, </a:t>
            </a:r>
            <a:r>
              <a:rPr lang="en-GB" sz="1500" dirty="0" smtClean="0"/>
              <a:t>a company’s social media core staff can </a:t>
            </a:r>
            <a:r>
              <a:rPr lang="en-GB" sz="1500" dirty="0"/>
              <a:t>figure out the most effective ways </a:t>
            </a:r>
            <a:r>
              <a:rPr lang="en-GB" sz="1500" dirty="0" smtClean="0"/>
              <a:t>to collaboratively </a:t>
            </a:r>
            <a:r>
              <a:rPr lang="en-GB" sz="1500" dirty="0"/>
              <a:t>and strategically engage members in any </a:t>
            </a:r>
            <a:r>
              <a:rPr lang="en-GB" sz="1500" dirty="0" smtClean="0"/>
              <a:t>social space.</a:t>
            </a:r>
          </a:p>
          <a:p>
            <a:r>
              <a:rPr lang="en-GB" sz="1500" dirty="0" smtClean="0"/>
              <a:t>When a customer becomes disenfranchised with a company’s site, with its policies and its sharing they will move. That is the nature of the Internet. Yahoo is dying because it failed to understand customer desires, QXL died because eBay listened, MySpace is dying because Facebook adapted with the times. This is no different than Comet and Curry’s.</a:t>
            </a:r>
          </a:p>
          <a:p>
            <a:pPr marL="109728" indent="0">
              <a:buNone/>
            </a:pPr>
            <a:r>
              <a:rPr lang="en-GB" sz="1500" b="1" dirty="0"/>
              <a:t>Task </a:t>
            </a:r>
            <a:r>
              <a:rPr lang="en-GB" sz="1500" b="1" dirty="0" smtClean="0"/>
              <a:t>14 – D1.3 </a:t>
            </a:r>
            <a:r>
              <a:rPr lang="en-GB" sz="1500" b="1" dirty="0"/>
              <a:t>–</a:t>
            </a:r>
            <a:r>
              <a:rPr lang="en-GB" sz="1500" dirty="0"/>
              <a:t> </a:t>
            </a:r>
            <a:r>
              <a:rPr lang="en-GB" sz="1500" dirty="0">
                <a:cs typeface="Calibri" pitchFamily="34" charset="0"/>
              </a:rPr>
              <a:t>Produce a report that </a:t>
            </a:r>
            <a:r>
              <a:rPr lang="en-GB" sz="1500" dirty="0" smtClean="0">
                <a:solidFill>
                  <a:srgbClr val="000000"/>
                </a:solidFill>
              </a:rPr>
              <a:t>evaluates </a:t>
            </a:r>
            <a:r>
              <a:rPr lang="en-GB" sz="1500" dirty="0">
                <a:solidFill>
                  <a:srgbClr val="000000"/>
                </a:solidFill>
              </a:rPr>
              <a:t>the risks to individuals when using social media in terms of </a:t>
            </a:r>
            <a:r>
              <a:rPr lang="en-GB" sz="1500" dirty="0" smtClean="0">
                <a:solidFill>
                  <a:srgbClr val="000000"/>
                </a:solidFill>
              </a:rPr>
              <a:t>Legal Risks, Reputation </a:t>
            </a:r>
            <a:r>
              <a:rPr lang="en-GB" sz="1500" dirty="0">
                <a:solidFill>
                  <a:srgbClr val="000000"/>
                </a:solidFill>
              </a:rPr>
              <a:t>and </a:t>
            </a:r>
            <a:r>
              <a:rPr lang="en-GB" sz="1500" dirty="0" smtClean="0">
                <a:solidFill>
                  <a:srgbClr val="000000"/>
                </a:solidFill>
              </a:rPr>
              <a:t>Lack of user Understanding.</a:t>
            </a:r>
            <a:endParaRPr lang="en-GB" sz="1500" dirty="0">
              <a:solidFill>
                <a:srgbClr val="000000"/>
              </a:solidFill>
            </a:endParaRPr>
          </a:p>
          <a:p>
            <a:endParaRPr lang="en-GB" sz="1500" dirty="0"/>
          </a:p>
        </p:txBody>
      </p:sp>
      <p:sp>
        <p:nvSpPr>
          <p:cNvPr id="2" name="Title 1"/>
          <p:cNvSpPr>
            <a:spLocks noGrp="1"/>
          </p:cNvSpPr>
          <p:nvPr>
            <p:ph type="title"/>
          </p:nvPr>
        </p:nvSpPr>
        <p:spPr>
          <a:xfrm>
            <a:off x="251520" y="112952"/>
            <a:ext cx="8640960" cy="795768"/>
          </a:xfrm>
        </p:spPr>
        <p:txBody>
          <a:bodyPr>
            <a:normAutofit/>
          </a:bodyPr>
          <a:lstStyle/>
          <a:p>
            <a:r>
              <a:rPr lang="en-GB" sz="2900" dirty="0" smtClean="0"/>
              <a:t>D1.3 </a:t>
            </a:r>
            <a:r>
              <a:rPr lang="en-GB" sz="2900" dirty="0"/>
              <a:t>- Technological developments - Risks</a:t>
            </a:r>
            <a:endParaRPr lang="en-US" sz="2900" dirty="0"/>
          </a:p>
        </p:txBody>
      </p:sp>
      <p:graphicFrame>
        <p:nvGraphicFramePr>
          <p:cNvPr id="4" name="Table 3"/>
          <p:cNvGraphicFramePr>
            <a:graphicFrameLocks noGrp="1"/>
          </p:cNvGraphicFramePr>
          <p:nvPr>
            <p:extLst>
              <p:ext uri="{D42A27DB-BD31-4B8C-83A1-F6EECF244321}">
                <p14:modId xmlns:p14="http://schemas.microsoft.com/office/powerpoint/2010/main" val="1828100531"/>
              </p:ext>
            </p:extLst>
          </p:nvPr>
        </p:nvGraphicFramePr>
        <p:xfrm>
          <a:off x="179512" y="6021288"/>
          <a:ext cx="8712969" cy="370840"/>
        </p:xfrm>
        <a:graphic>
          <a:graphicData uri="http://schemas.openxmlformats.org/drawingml/2006/table">
            <a:tbl>
              <a:tblPr firstRow="1" bandRow="1">
                <a:tableStyleId>{5C22544A-7EE6-4342-B048-85BDC9FD1C3A}</a:tableStyleId>
              </a:tblPr>
              <a:tblGrid>
                <a:gridCol w="2592288"/>
                <a:gridCol w="2736304"/>
                <a:gridCol w="3384377"/>
              </a:tblGrid>
              <a:tr h="370840">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t>Legal Risks</a:t>
                      </a:r>
                    </a:p>
                  </a:txBody>
                  <a:tcPr/>
                </a:tc>
                <a:tc>
                  <a:txBody>
                    <a:bodyPr/>
                    <a:lstStyle/>
                    <a:p>
                      <a:pPr algn="ctr"/>
                      <a:r>
                        <a:rPr lang="en-GB" sz="1400" b="1" dirty="0" smtClean="0"/>
                        <a:t>Reputation</a:t>
                      </a:r>
                      <a:endParaRPr lang="en-GB" sz="1400" dirty="0"/>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GB" sz="1400" b="1" dirty="0" smtClean="0"/>
                        <a:t>Lack of User Understanding</a:t>
                      </a:r>
                    </a:p>
                  </a:txBody>
                  <a:tcPr/>
                </a:tc>
              </a:tr>
            </a:tbl>
          </a:graphicData>
        </a:graphic>
      </p:graphicFrame>
    </p:spTree>
    <p:extLst>
      <p:ext uri="{BB962C8B-B14F-4D97-AF65-F5344CB8AC3E}">
        <p14:creationId xmlns:p14="http://schemas.microsoft.com/office/powerpoint/2010/main" val="4191538302"/>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544616"/>
          </a:xfrm>
        </p:spPr>
        <p:txBody>
          <a:bodyPr>
            <a:noAutofit/>
          </a:bodyPr>
          <a:lstStyle/>
          <a:p>
            <a:pPr marL="109728" indent="0">
              <a:buNone/>
            </a:pPr>
            <a:r>
              <a:rPr lang="en-GB" sz="1600" b="1" dirty="0"/>
              <a:t>Task 1 – P1.1 –</a:t>
            </a:r>
            <a:r>
              <a:rPr lang="en-GB" sz="1600" dirty="0"/>
              <a:t> Using three quantified examples, define and explain what is meant by the term Social Media.</a:t>
            </a:r>
          </a:p>
          <a:p>
            <a:pPr marL="109728" indent="0">
              <a:buNone/>
            </a:pPr>
            <a:r>
              <a:rPr lang="en-GB" sz="1600" b="1" dirty="0" smtClean="0"/>
              <a:t>Task </a:t>
            </a:r>
            <a:r>
              <a:rPr lang="en-GB" sz="1600" b="1" dirty="0"/>
              <a:t>2 – P1.2 –</a:t>
            </a:r>
            <a:r>
              <a:rPr lang="en-GB" sz="1600" dirty="0"/>
              <a:t> Using examples, define and explain the accessible hardware for Social Media interaction and define the advantages and disadvantages of each platform in terms of availability, security and ease of use.</a:t>
            </a:r>
          </a:p>
          <a:p>
            <a:pPr marL="109728" indent="0">
              <a:buNone/>
            </a:pPr>
            <a:r>
              <a:rPr lang="en-GB" sz="1600" b="1" dirty="0" smtClean="0"/>
              <a:t>Task </a:t>
            </a:r>
            <a:r>
              <a:rPr lang="en-GB" sz="1600" b="1" dirty="0"/>
              <a:t>3 – P1.3 –</a:t>
            </a:r>
            <a:r>
              <a:rPr lang="en-GB" sz="1600" dirty="0"/>
              <a:t> Using examples, define and explain the business and social functions of </a:t>
            </a:r>
            <a:r>
              <a:rPr lang="en-GB" sz="1600" b="1" dirty="0"/>
              <a:t>Facebook</a:t>
            </a:r>
            <a:r>
              <a:rPr lang="en-GB" sz="1600" dirty="0"/>
              <a:t> and </a:t>
            </a:r>
            <a:r>
              <a:rPr lang="en-GB" sz="1600" b="1" dirty="0"/>
              <a:t>LinkedIn</a:t>
            </a:r>
            <a:r>
              <a:rPr lang="en-GB" sz="1600" dirty="0"/>
              <a:t> stating how businesses could use these social networks to promote themselves.</a:t>
            </a:r>
          </a:p>
          <a:p>
            <a:pPr marL="109728" indent="0">
              <a:buNone/>
            </a:pPr>
            <a:r>
              <a:rPr lang="en-GB" sz="1600" b="1" dirty="0" smtClean="0"/>
              <a:t>Task </a:t>
            </a:r>
            <a:r>
              <a:rPr lang="en-GB" sz="1600" b="1" dirty="0"/>
              <a:t>4 – P1.4 –</a:t>
            </a:r>
            <a:r>
              <a:rPr lang="en-GB" sz="1600" dirty="0"/>
              <a:t> Using examples, define and explain the business and social functions of </a:t>
            </a:r>
            <a:r>
              <a:rPr lang="en-GB" sz="1600" b="1" dirty="0"/>
              <a:t>Social Bookmarking</a:t>
            </a:r>
            <a:r>
              <a:rPr lang="en-GB" sz="1600" dirty="0"/>
              <a:t> stating how businesses could use these social links to promote their business.</a:t>
            </a:r>
          </a:p>
          <a:p>
            <a:pPr marL="109728" indent="0">
              <a:buNone/>
            </a:pPr>
            <a:r>
              <a:rPr lang="en-GB" sz="1600" b="1" dirty="0" smtClean="0"/>
              <a:t>Task </a:t>
            </a:r>
            <a:r>
              <a:rPr lang="en-GB" sz="1600" b="1" dirty="0"/>
              <a:t>5 – P1.5 –</a:t>
            </a:r>
            <a:r>
              <a:rPr lang="en-GB" sz="1600" dirty="0"/>
              <a:t> Using examples, define and explain the business and </a:t>
            </a:r>
            <a:br>
              <a:rPr lang="en-GB" sz="1600" dirty="0"/>
            </a:br>
            <a:r>
              <a:rPr lang="en-GB" sz="1600" dirty="0"/>
              <a:t>social functions of </a:t>
            </a:r>
            <a:r>
              <a:rPr lang="en-GB" sz="1600" b="1" dirty="0"/>
              <a:t>Social News Sites </a:t>
            </a:r>
            <a:r>
              <a:rPr lang="en-GB" sz="1600" dirty="0"/>
              <a:t>stating how businesses could use </a:t>
            </a:r>
            <a:br>
              <a:rPr lang="en-GB" sz="1600" dirty="0"/>
            </a:br>
            <a:r>
              <a:rPr lang="en-GB" sz="1600" dirty="0"/>
              <a:t>these social links to promote their business.</a:t>
            </a:r>
          </a:p>
          <a:p>
            <a:pPr marL="109728" indent="0">
              <a:buNone/>
            </a:pPr>
            <a:r>
              <a:rPr lang="en-GB" sz="1600" b="1" dirty="0" smtClean="0"/>
              <a:t>Task </a:t>
            </a:r>
            <a:r>
              <a:rPr lang="en-GB" sz="1600" b="1" dirty="0"/>
              <a:t>6 – P1.6 –</a:t>
            </a:r>
            <a:r>
              <a:rPr lang="en-GB" sz="1600" dirty="0"/>
              <a:t> Using examples, define and explain the business and social functions of </a:t>
            </a:r>
            <a:r>
              <a:rPr lang="en-GB" sz="1600" b="1" dirty="0"/>
              <a:t>Media Sharing Sites </a:t>
            </a:r>
            <a:r>
              <a:rPr lang="en-GB" sz="1600" dirty="0"/>
              <a:t>stating how businesses could use these content sharing sites to promote their business.</a:t>
            </a:r>
          </a:p>
          <a:p>
            <a:pPr marL="109728" indent="0">
              <a:buNone/>
            </a:pPr>
            <a:r>
              <a:rPr lang="en-GB" sz="1600" b="1" dirty="0" smtClean="0"/>
              <a:t>Task </a:t>
            </a:r>
            <a:r>
              <a:rPr lang="en-GB" sz="1600" b="1" dirty="0"/>
              <a:t>7 – P1.7 –</a:t>
            </a:r>
            <a:r>
              <a:rPr lang="en-GB" sz="1600" dirty="0"/>
              <a:t> Using examples, define and explain the business and social functions of </a:t>
            </a:r>
            <a:r>
              <a:rPr lang="en-GB" sz="1600" b="1" dirty="0"/>
              <a:t>Microblogging </a:t>
            </a:r>
            <a:r>
              <a:rPr lang="en-GB" sz="1600" dirty="0"/>
              <a:t>stating how businesses could use social linking to promote their business</a:t>
            </a:r>
            <a:r>
              <a:rPr lang="en-GB" sz="1600" dirty="0" smtClean="0"/>
              <a:t>.</a:t>
            </a:r>
            <a:endParaRPr lang="en-GB" sz="1500" dirty="0">
              <a:solidFill>
                <a:srgbClr val="000000"/>
              </a:solidFill>
            </a:endParaRPr>
          </a:p>
        </p:txBody>
      </p:sp>
      <p:sp>
        <p:nvSpPr>
          <p:cNvPr id="3" name="Title 2"/>
          <p:cNvSpPr>
            <a:spLocks noGrp="1"/>
          </p:cNvSpPr>
          <p:nvPr>
            <p:ph type="title"/>
          </p:nvPr>
        </p:nvSpPr>
        <p:spPr>
          <a:xfrm>
            <a:off x="230832" y="116632"/>
            <a:ext cx="8733656" cy="792088"/>
          </a:xfrm>
        </p:spPr>
        <p:txBody>
          <a:bodyPr>
            <a:normAutofit/>
          </a:bodyPr>
          <a:lstStyle/>
          <a:p>
            <a:r>
              <a:rPr lang="en-GB" sz="3200" dirty="0" smtClean="0"/>
              <a:t>P1, M1 and D1 – Assessment Criteria</a:t>
            </a:r>
            <a:endParaRPr lang="en-GB" sz="3200" dirty="0"/>
          </a:p>
        </p:txBody>
      </p:sp>
    </p:spTree>
    <p:extLst>
      <p:ext uri="{BB962C8B-B14F-4D97-AF65-F5344CB8AC3E}">
        <p14:creationId xmlns:p14="http://schemas.microsoft.com/office/powerpoint/2010/main" val="180641052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1"/>
            <a:ext cx="8712968" cy="5544616"/>
          </a:xfrm>
        </p:spPr>
        <p:txBody>
          <a:bodyPr>
            <a:noAutofit/>
          </a:bodyPr>
          <a:lstStyle/>
          <a:p>
            <a:pPr marL="109728" indent="0">
              <a:buNone/>
            </a:pPr>
            <a:r>
              <a:rPr lang="en-GB" sz="1600" b="1" dirty="0" smtClean="0"/>
              <a:t>Task </a:t>
            </a:r>
            <a:r>
              <a:rPr lang="en-GB" sz="1600" b="1" dirty="0"/>
              <a:t>8 – P1.8 –</a:t>
            </a:r>
            <a:r>
              <a:rPr lang="en-GB" sz="1600" dirty="0"/>
              <a:t> Using examples, define and explain the business and social functions of </a:t>
            </a:r>
            <a:r>
              <a:rPr lang="en-GB" sz="1600" b="1" dirty="0"/>
              <a:t>Wikis and Blogs </a:t>
            </a:r>
            <a:r>
              <a:rPr lang="en-GB" sz="1600" dirty="0"/>
              <a:t>stating how businesses could use these tools to promote and support their business.</a:t>
            </a:r>
          </a:p>
          <a:p>
            <a:pPr marL="109728" indent="0">
              <a:buNone/>
            </a:pPr>
            <a:r>
              <a:rPr lang="en-GB" sz="1600" b="1" dirty="0" smtClean="0"/>
              <a:t>Task </a:t>
            </a:r>
            <a:r>
              <a:rPr lang="en-GB" sz="1600" b="1" dirty="0"/>
              <a:t>9 – P1.9 –</a:t>
            </a:r>
            <a:r>
              <a:rPr lang="en-GB" sz="1600" dirty="0"/>
              <a:t> Using examples, define and explain the business and social </a:t>
            </a:r>
            <a:r>
              <a:rPr lang="en-GB" sz="1600" dirty="0" smtClean="0"/>
              <a:t>functions </a:t>
            </a:r>
            <a:r>
              <a:rPr lang="en-GB" sz="1600" dirty="0"/>
              <a:t>of </a:t>
            </a:r>
            <a:r>
              <a:rPr lang="en-GB" sz="1600" b="1" dirty="0"/>
              <a:t>Gamification </a:t>
            </a:r>
            <a:r>
              <a:rPr lang="en-GB" sz="1600" dirty="0"/>
              <a:t>stating how businesses could use this tool to promote and support their business.</a:t>
            </a:r>
          </a:p>
          <a:p>
            <a:pPr marL="109728" indent="0">
              <a:buNone/>
            </a:pPr>
            <a:r>
              <a:rPr lang="en-GB" sz="1600" b="1" dirty="0" smtClean="0"/>
              <a:t>Task </a:t>
            </a:r>
            <a:r>
              <a:rPr lang="en-GB" sz="1600" b="1" dirty="0"/>
              <a:t>10– P1.10 –</a:t>
            </a:r>
            <a:r>
              <a:rPr lang="en-GB" sz="1600" dirty="0"/>
              <a:t> Using examples, define and explain the business and social functions of </a:t>
            </a:r>
            <a:r>
              <a:rPr lang="en-GB" sz="1600" b="1" dirty="0"/>
              <a:t>Virtual Worlds </a:t>
            </a:r>
            <a:r>
              <a:rPr lang="en-GB" sz="1600" dirty="0"/>
              <a:t>stating how businesses could use this tool to promote and support their business.</a:t>
            </a:r>
          </a:p>
          <a:p>
            <a:pPr marL="109728" indent="0">
              <a:buNone/>
            </a:pPr>
            <a:r>
              <a:rPr lang="en-GB" sz="1600" b="1" dirty="0" smtClean="0"/>
              <a:t>Task </a:t>
            </a:r>
            <a:r>
              <a:rPr lang="en-GB" sz="1600" b="1" dirty="0"/>
              <a:t>11– M1.1 –</a:t>
            </a:r>
            <a:r>
              <a:rPr lang="en-GB" sz="1600" dirty="0"/>
              <a:t> </a:t>
            </a:r>
            <a:r>
              <a:rPr lang="en-GB" sz="1600" dirty="0">
                <a:cs typeface="Calibri" pitchFamily="34" charset="0"/>
              </a:rPr>
              <a:t>Produce a report that identifies how these social media types have influences the way the customer does business, and specify what opportunities these offer and provide to individuals.</a:t>
            </a:r>
            <a:endParaRPr lang="en-GB" sz="1600" dirty="0"/>
          </a:p>
          <a:p>
            <a:pPr marL="109728" indent="0">
              <a:buNone/>
            </a:pPr>
            <a:r>
              <a:rPr lang="en-GB" sz="1600" b="1" dirty="0" smtClean="0"/>
              <a:t>Task </a:t>
            </a:r>
            <a:r>
              <a:rPr lang="en-GB" sz="1600" b="1" dirty="0"/>
              <a:t>12 – D1.1 –</a:t>
            </a:r>
            <a:r>
              <a:rPr lang="en-GB" sz="1600" dirty="0"/>
              <a:t> </a:t>
            </a:r>
            <a:r>
              <a:rPr lang="en-GB" sz="1600" dirty="0">
                <a:cs typeface="Calibri" pitchFamily="34" charset="0"/>
              </a:rPr>
              <a:t>Produce a report </a:t>
            </a:r>
            <a:r>
              <a:rPr lang="en-GB" sz="1600">
                <a:cs typeface="Calibri" pitchFamily="34" charset="0"/>
              </a:rPr>
              <a:t>that </a:t>
            </a:r>
            <a:r>
              <a:rPr lang="en-GB" sz="1600" smtClean="0">
                <a:solidFill>
                  <a:srgbClr val="000000"/>
                </a:solidFill>
              </a:rPr>
              <a:t>evaluates </a:t>
            </a:r>
            <a:r>
              <a:rPr lang="en-GB" sz="1600" dirty="0">
                <a:solidFill>
                  <a:srgbClr val="000000"/>
                </a:solidFill>
              </a:rPr>
              <a:t>the risks to individuals when using social media in terms of Exposure to Criticism, managing Expectations and dealing with Apathy.</a:t>
            </a:r>
          </a:p>
          <a:p>
            <a:pPr marL="109728" indent="0">
              <a:buNone/>
            </a:pPr>
            <a:r>
              <a:rPr lang="en-GB" sz="1600" b="1" dirty="0" smtClean="0"/>
              <a:t>Task </a:t>
            </a:r>
            <a:r>
              <a:rPr lang="en-GB" sz="1600" b="1" dirty="0"/>
              <a:t>13 – D1.2 –</a:t>
            </a:r>
            <a:r>
              <a:rPr lang="en-GB" sz="1600" dirty="0"/>
              <a:t> </a:t>
            </a:r>
            <a:r>
              <a:rPr lang="en-GB" sz="1600" dirty="0">
                <a:cs typeface="Calibri" pitchFamily="34" charset="0"/>
              </a:rPr>
              <a:t>Produce a report that </a:t>
            </a:r>
            <a:r>
              <a:rPr lang="en-GB" sz="1600" dirty="0" smtClean="0">
                <a:solidFill>
                  <a:srgbClr val="000000"/>
                </a:solidFill>
              </a:rPr>
              <a:t>evaluates </a:t>
            </a:r>
            <a:r>
              <a:rPr lang="en-GB" sz="1600" dirty="0">
                <a:solidFill>
                  <a:srgbClr val="000000"/>
                </a:solidFill>
              </a:rPr>
              <a:t>the risks to individuals when using social media in terms of Social Conventions, managing Misinformation and preparing an Organisational Policy.</a:t>
            </a:r>
          </a:p>
          <a:p>
            <a:pPr marL="109728" indent="0">
              <a:buNone/>
            </a:pPr>
            <a:r>
              <a:rPr lang="en-GB" sz="1500" b="1" dirty="0" smtClean="0"/>
              <a:t>Task </a:t>
            </a:r>
            <a:r>
              <a:rPr lang="en-GB" sz="1500" b="1" dirty="0"/>
              <a:t>14 – D1.3 –</a:t>
            </a:r>
            <a:r>
              <a:rPr lang="en-GB" sz="1500" dirty="0"/>
              <a:t> </a:t>
            </a:r>
            <a:r>
              <a:rPr lang="en-GB" sz="1500" dirty="0">
                <a:cs typeface="Calibri" pitchFamily="34" charset="0"/>
              </a:rPr>
              <a:t>Produce a report that </a:t>
            </a:r>
            <a:r>
              <a:rPr lang="en-GB" sz="1500" dirty="0" smtClean="0">
                <a:solidFill>
                  <a:srgbClr val="000000"/>
                </a:solidFill>
              </a:rPr>
              <a:t>evaluates </a:t>
            </a:r>
            <a:r>
              <a:rPr lang="en-GB" sz="1500" dirty="0">
                <a:solidFill>
                  <a:srgbClr val="000000"/>
                </a:solidFill>
              </a:rPr>
              <a:t>the risks to individuals when using social media in terms of Legal Risks, Reputation and Lack of user Understanding.</a:t>
            </a:r>
          </a:p>
        </p:txBody>
      </p:sp>
      <p:sp>
        <p:nvSpPr>
          <p:cNvPr id="3" name="Title 2"/>
          <p:cNvSpPr>
            <a:spLocks noGrp="1"/>
          </p:cNvSpPr>
          <p:nvPr>
            <p:ph type="title"/>
          </p:nvPr>
        </p:nvSpPr>
        <p:spPr>
          <a:xfrm>
            <a:off x="230832" y="116632"/>
            <a:ext cx="8733656" cy="792088"/>
          </a:xfrm>
        </p:spPr>
        <p:txBody>
          <a:bodyPr>
            <a:normAutofit/>
          </a:bodyPr>
          <a:lstStyle/>
          <a:p>
            <a:r>
              <a:rPr lang="en-GB" sz="3200" dirty="0" smtClean="0"/>
              <a:t>P1, M1 and D1 – Assessment Criteria</a:t>
            </a:r>
            <a:endParaRPr lang="en-GB" sz="3200" dirty="0"/>
          </a:p>
        </p:txBody>
      </p:sp>
    </p:spTree>
    <p:extLst>
      <p:ext uri="{BB962C8B-B14F-4D97-AF65-F5344CB8AC3E}">
        <p14:creationId xmlns:p14="http://schemas.microsoft.com/office/powerpoint/2010/main" val="23988861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80729"/>
            <a:ext cx="8712968" cy="5256584"/>
          </a:xfrm>
        </p:spPr>
        <p:txBody>
          <a:bodyPr>
            <a:normAutofit fontScale="62500" lnSpcReduction="20000"/>
          </a:bodyPr>
          <a:lstStyle/>
          <a:p>
            <a:r>
              <a:rPr lang="en-GB" sz="3600" dirty="0" smtClean="0">
                <a:latin typeface="Calibri" pitchFamily="34" charset="0"/>
                <a:cs typeface="Calibri" pitchFamily="34" charset="0"/>
              </a:rPr>
              <a:t>For </a:t>
            </a:r>
            <a:r>
              <a:rPr lang="en-GB" sz="3600" b="1" dirty="0">
                <a:latin typeface="Calibri" pitchFamily="34" charset="0"/>
                <a:cs typeface="Calibri" pitchFamily="34" charset="0"/>
              </a:rPr>
              <a:t>P1</a:t>
            </a:r>
            <a:r>
              <a:rPr lang="en-GB" sz="3600" dirty="0">
                <a:latin typeface="Calibri" pitchFamily="34" charset="0"/>
                <a:cs typeface="Calibri" pitchFamily="34" charset="0"/>
              </a:rPr>
              <a:t>, learner must explain the range of social media services. This could be evidenced in the form of a report or presentation with notes. The learner should fully explore the wide range of social media services and give examples of these. They should explain the purpose for the services and may use their examples and their own familiarity to support this. The evidence should not be restricted to the services the learner uses but should also include their understanding and research for other services. </a:t>
            </a:r>
          </a:p>
          <a:p>
            <a:r>
              <a:rPr lang="en-GB" sz="3600" dirty="0">
                <a:latin typeface="Calibri" pitchFamily="34" charset="0"/>
                <a:cs typeface="Calibri" pitchFamily="34" charset="0"/>
              </a:rPr>
              <a:t>For merit assessment criterion </a:t>
            </a:r>
            <a:r>
              <a:rPr lang="en-GB" sz="3600" b="1" dirty="0">
                <a:latin typeface="Calibri" pitchFamily="34" charset="0"/>
                <a:cs typeface="Calibri" pitchFamily="34" charset="0"/>
              </a:rPr>
              <a:t>M1</a:t>
            </a:r>
            <a:r>
              <a:rPr lang="en-GB" sz="3600" dirty="0">
                <a:latin typeface="Calibri" pitchFamily="34" charset="0"/>
                <a:cs typeface="Calibri" pitchFamily="34" charset="0"/>
              </a:rPr>
              <a:t> learners must explain the opportunities provided by social media to individuals. Learners could evidence this as a report which may be as an extension of P1. They should identify the changes to social activity that social media has created in addition to the opportunities it provides to an individual. </a:t>
            </a:r>
          </a:p>
          <a:p>
            <a:r>
              <a:rPr lang="en-GB" sz="3600" dirty="0">
                <a:latin typeface="Calibri" pitchFamily="34" charset="0"/>
                <a:cs typeface="Calibri" pitchFamily="34" charset="0"/>
              </a:rPr>
              <a:t>For distinction assessment criterion </a:t>
            </a:r>
            <a:r>
              <a:rPr lang="en-GB" sz="3600" b="1" dirty="0">
                <a:latin typeface="Calibri" pitchFamily="34" charset="0"/>
                <a:cs typeface="Calibri" pitchFamily="34" charset="0"/>
              </a:rPr>
              <a:t>D1</a:t>
            </a:r>
            <a:r>
              <a:rPr lang="en-GB" sz="3600" dirty="0">
                <a:latin typeface="Calibri" pitchFamily="34" charset="0"/>
                <a:cs typeface="Calibri" pitchFamily="34" charset="0"/>
              </a:rPr>
              <a:t> learners must evaluate the risks to individuals when using social media. This should be in the form of a report and may extend the evidence from M1 but must identify a wide range of risks to individuals and how they were generated by the rapid application of social media. </a:t>
            </a:r>
          </a:p>
        </p:txBody>
      </p:sp>
      <p:sp>
        <p:nvSpPr>
          <p:cNvPr id="3" name="Title 2"/>
          <p:cNvSpPr>
            <a:spLocks noGrp="1"/>
          </p:cNvSpPr>
          <p:nvPr>
            <p:ph type="title"/>
          </p:nvPr>
        </p:nvSpPr>
        <p:spPr/>
        <p:txBody>
          <a:bodyPr>
            <a:normAutofit fontScale="90000"/>
          </a:bodyPr>
          <a:lstStyle/>
          <a:p>
            <a:r>
              <a:rPr lang="en-GB" dirty="0"/>
              <a:t>Assessment Criterion </a:t>
            </a:r>
            <a:r>
              <a:rPr lang="en-GB" dirty="0" smtClean="0"/>
              <a:t>P1, M1 and D1 </a:t>
            </a:r>
            <a:endParaRPr lang="en-GB" dirty="0"/>
          </a:p>
        </p:txBody>
      </p:sp>
    </p:spTree>
    <p:extLst>
      <p:ext uri="{BB962C8B-B14F-4D97-AF65-F5344CB8AC3E}">
        <p14:creationId xmlns:p14="http://schemas.microsoft.com/office/powerpoint/2010/main" val="394378718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323528" y="908720"/>
            <a:ext cx="8640960" cy="5544616"/>
          </a:xfrm>
        </p:spPr>
        <p:txBody>
          <a:bodyPr>
            <a:noAutofit/>
          </a:bodyPr>
          <a:lstStyle/>
          <a:p>
            <a:r>
              <a:rPr lang="en-GB" sz="1800" dirty="0" smtClean="0"/>
              <a:t>Social </a:t>
            </a:r>
            <a:r>
              <a:rPr lang="en-GB" sz="1800" dirty="0"/>
              <a:t>media is a concept with which many learners will be familiar but there is a lack of full understanding as to the implications of what it means and the scope of it. Learners should be encouraged to discuss the concept of social media and what they believe it to mean. They should discuss the differing views and try to develop a group list of the definitions. They should then be encouraged either individually or in small groups to research using the internet and other sources, what social media services exist and explore for each identified type of social media service the organisations that provide these services. </a:t>
            </a:r>
          </a:p>
          <a:p>
            <a:r>
              <a:rPr lang="en-GB" sz="1800" dirty="0"/>
              <a:t>Learners should then be encouraged to share and discuss their findings with the wider group and the compilation of a group listing for each style and organisation identified will provide them with a basis for further exploration later in the learning. It would be a good idea at this point to identify which of the learners have heard of and use each service. This will enable further discussion why they do or don’t use them. This could be followed up with </a:t>
            </a:r>
            <a:r>
              <a:rPr lang="en-GB" sz="1800" dirty="0" smtClean="0"/>
              <a:t>identification </a:t>
            </a:r>
            <a:r>
              <a:rPr lang="en-GB" sz="1800" dirty="0"/>
              <a:t>of key features of the services or organisations that have encouraged them or avoided them. They should extend this discussion and research to identify the opportunities that social media provides and this will partly have been identified by their earlier discussions. </a:t>
            </a:r>
            <a:endParaRPr lang="en-GB" sz="1800" dirty="0" smtClean="0"/>
          </a:p>
        </p:txBody>
      </p:sp>
      <p:sp>
        <p:nvSpPr>
          <p:cNvPr id="3" name="Title 2"/>
          <p:cNvSpPr>
            <a:spLocks noGrp="1"/>
          </p:cNvSpPr>
          <p:nvPr>
            <p:ph type="title"/>
          </p:nvPr>
        </p:nvSpPr>
        <p:spPr>
          <a:xfrm>
            <a:off x="251520" y="116632"/>
            <a:ext cx="8640960" cy="720080"/>
          </a:xfrm>
        </p:spPr>
        <p:txBody>
          <a:bodyPr>
            <a:noAutofit/>
          </a:bodyPr>
          <a:lstStyle/>
          <a:p>
            <a:r>
              <a:rPr lang="en-GB" sz="2800" dirty="0"/>
              <a:t>LO1 </a:t>
            </a:r>
            <a:r>
              <a:rPr lang="en-GB" sz="2800" dirty="0" smtClean="0"/>
              <a:t>- Understand </a:t>
            </a:r>
            <a:r>
              <a:rPr lang="en-GB" sz="2800" dirty="0"/>
              <a:t>the concept of social media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3"/>
            <a:ext cx="8712968" cy="5400600"/>
          </a:xfrm>
        </p:spPr>
        <p:txBody>
          <a:bodyPr>
            <a:noAutofit/>
          </a:bodyPr>
          <a:lstStyle/>
          <a:p>
            <a:r>
              <a:rPr lang="en-GB" sz="1250" b="1" dirty="0"/>
              <a:t>Social media </a:t>
            </a:r>
            <a:r>
              <a:rPr lang="en-GB" sz="1250" dirty="0"/>
              <a:t>– it is probably the most </a:t>
            </a:r>
            <a:r>
              <a:rPr lang="en-GB" sz="1250" dirty="0" smtClean="0"/>
              <a:t>overused </a:t>
            </a:r>
            <a:r>
              <a:rPr lang="en-GB" sz="1250" dirty="0"/>
              <a:t>invention ever conceived by </a:t>
            </a:r>
            <a:r>
              <a:rPr lang="en-GB" sz="1250" dirty="0" smtClean="0"/>
              <a:t>geeks since the </a:t>
            </a:r>
            <a:r>
              <a:rPr lang="en-GB" sz="1250" dirty="0"/>
              <a:t>birth of the World Wide Web. And even though earlier versions of online </a:t>
            </a:r>
            <a:r>
              <a:rPr lang="en-GB" sz="1250" dirty="0" smtClean="0"/>
              <a:t>communication have </a:t>
            </a:r>
            <a:r>
              <a:rPr lang="en-GB" sz="1250" dirty="0"/>
              <a:t>flourished since the earliest days of the internet, nothing compares to the </a:t>
            </a:r>
            <a:r>
              <a:rPr lang="en-GB" sz="1250" dirty="0" smtClean="0"/>
              <a:t>versatility, ease </a:t>
            </a:r>
            <a:r>
              <a:rPr lang="en-GB" sz="1250" dirty="0"/>
              <a:t>of use, and </a:t>
            </a:r>
            <a:r>
              <a:rPr lang="en-GB" sz="1250" dirty="0" smtClean="0"/>
              <a:t>obtuse </a:t>
            </a:r>
            <a:r>
              <a:rPr lang="en-GB" sz="1250" dirty="0"/>
              <a:t>factor of social </a:t>
            </a:r>
            <a:r>
              <a:rPr lang="en-GB" sz="1250" dirty="0" smtClean="0"/>
              <a:t>media. </a:t>
            </a:r>
          </a:p>
          <a:p>
            <a:r>
              <a:rPr lang="en-GB" sz="1250" b="1" dirty="0" smtClean="0"/>
              <a:t>What </a:t>
            </a:r>
            <a:r>
              <a:rPr lang="en-GB" sz="1250" b="1" dirty="0"/>
              <a:t>is social </a:t>
            </a:r>
            <a:r>
              <a:rPr lang="en-GB" sz="1250" b="1" dirty="0" smtClean="0"/>
              <a:t>media</a:t>
            </a:r>
            <a:r>
              <a:rPr lang="en-GB" sz="1250" dirty="0" smtClean="0"/>
              <a:t> - These </a:t>
            </a:r>
            <a:r>
              <a:rPr lang="en-GB" sz="1250" dirty="0"/>
              <a:t>are websites that are designed to allow people to connect </a:t>
            </a:r>
            <a:r>
              <a:rPr lang="en-GB" sz="1250" dirty="0" smtClean="0"/>
              <a:t>to one </a:t>
            </a:r>
            <a:r>
              <a:rPr lang="en-GB" sz="1250" dirty="0"/>
              <a:t>another in a unique </a:t>
            </a:r>
            <a:r>
              <a:rPr lang="en-GB" sz="1250" dirty="0" smtClean="0"/>
              <a:t>way</a:t>
            </a:r>
            <a:r>
              <a:rPr lang="en-GB" sz="1250" dirty="0"/>
              <a:t>. Users can keep their contacts updated </a:t>
            </a:r>
            <a:r>
              <a:rPr lang="en-GB" sz="1250" dirty="0" smtClean="0"/>
              <a:t>round the </a:t>
            </a:r>
            <a:r>
              <a:rPr lang="en-GB" sz="1250" dirty="0"/>
              <a:t>clock. Graduating from the primitive text-form updates, users of modern social </a:t>
            </a:r>
            <a:r>
              <a:rPr lang="en-GB" sz="1250" dirty="0" smtClean="0"/>
              <a:t>media sites </a:t>
            </a:r>
            <a:r>
              <a:rPr lang="en-GB" sz="1250" dirty="0"/>
              <a:t>can now also upload photos, video clips, slideshows, and </a:t>
            </a:r>
            <a:r>
              <a:rPr lang="en-GB" sz="1250" dirty="0" smtClean="0"/>
              <a:t>music, information, statuses and any other detail about their lives they like.</a:t>
            </a:r>
            <a:endParaRPr lang="en-GB" sz="1250" dirty="0"/>
          </a:p>
          <a:p>
            <a:r>
              <a:rPr lang="en-GB" sz="1250" dirty="0" smtClean="0"/>
              <a:t>Some </a:t>
            </a:r>
            <a:r>
              <a:rPr lang="en-GB" sz="1250" dirty="0"/>
              <a:t>of the most illustrious examples of social media include Facebook and </a:t>
            </a:r>
            <a:r>
              <a:rPr lang="en-GB" sz="1250" dirty="0" smtClean="0"/>
              <a:t>Twitter. The </a:t>
            </a:r>
            <a:r>
              <a:rPr lang="en-GB" sz="1250" dirty="0"/>
              <a:t>trend of social media created something unprecedented in history – an online </a:t>
            </a:r>
            <a:r>
              <a:rPr lang="en-GB" sz="1250" dirty="0" smtClean="0"/>
              <a:t>social community </a:t>
            </a:r>
            <a:r>
              <a:rPr lang="en-GB" sz="1250" dirty="0"/>
              <a:t>composed of millions of users around the globe. With social media, you have </a:t>
            </a:r>
            <a:r>
              <a:rPr lang="en-GB" sz="1250" dirty="0" smtClean="0"/>
              <a:t>the power </a:t>
            </a:r>
            <a:r>
              <a:rPr lang="en-GB" sz="1250" dirty="0"/>
              <a:t>to reach people anywhere on the globe where there is internet </a:t>
            </a:r>
            <a:r>
              <a:rPr lang="en-GB" sz="1250" dirty="0" smtClean="0"/>
              <a:t>connection and from almost any portable electronic device.</a:t>
            </a:r>
            <a:endParaRPr lang="en-GB" sz="1250" dirty="0"/>
          </a:p>
          <a:p>
            <a:r>
              <a:rPr lang="en-GB" sz="1250" b="1" dirty="0" smtClean="0"/>
              <a:t>Business and Social Media</a:t>
            </a:r>
            <a:r>
              <a:rPr lang="en-GB" sz="1250" dirty="0" smtClean="0"/>
              <a:t> - And </a:t>
            </a:r>
            <a:r>
              <a:rPr lang="en-GB" sz="1250" dirty="0"/>
              <a:t>the world of business and commerce is not slow to </a:t>
            </a:r>
            <a:r>
              <a:rPr lang="en-GB" sz="1250" dirty="0" smtClean="0"/>
              <a:t>realise </a:t>
            </a:r>
            <a:r>
              <a:rPr lang="en-GB" sz="1250" dirty="0"/>
              <a:t>the profit potential of </a:t>
            </a:r>
            <a:r>
              <a:rPr lang="en-GB" sz="1250" dirty="0" smtClean="0"/>
              <a:t>social media</a:t>
            </a:r>
            <a:r>
              <a:rPr lang="en-GB" sz="1250" dirty="0"/>
              <a:t>. </a:t>
            </a:r>
            <a:r>
              <a:rPr lang="en-GB" sz="1250" dirty="0" smtClean="0"/>
              <a:t>Business people </a:t>
            </a:r>
            <a:r>
              <a:rPr lang="en-GB" sz="1250" dirty="0"/>
              <a:t>and investors quickly </a:t>
            </a:r>
            <a:r>
              <a:rPr lang="en-GB" sz="1250" dirty="0" smtClean="0"/>
              <a:t>realised </a:t>
            </a:r>
            <a:r>
              <a:rPr lang="en-GB" sz="1250" dirty="0"/>
              <a:t>the huge potential that social </a:t>
            </a:r>
            <a:r>
              <a:rPr lang="en-GB" sz="1250" dirty="0" smtClean="0"/>
              <a:t>media holds</a:t>
            </a:r>
            <a:r>
              <a:rPr lang="en-GB" sz="1250" dirty="0"/>
              <a:t>. They are particularly interested in the ability of social media sites to reach </a:t>
            </a:r>
            <a:r>
              <a:rPr lang="en-GB" sz="1250" dirty="0" smtClean="0"/>
              <a:t>almost anyone in terms of advertising, contact and self promotion.</a:t>
            </a:r>
            <a:endParaRPr lang="en-GB" sz="1250" dirty="0"/>
          </a:p>
          <a:p>
            <a:r>
              <a:rPr lang="en-GB" sz="1250" dirty="0" smtClean="0"/>
              <a:t>The business world </a:t>
            </a:r>
            <a:r>
              <a:rPr lang="en-GB" sz="1250" dirty="0"/>
              <a:t>saw social media as a potential </a:t>
            </a:r>
            <a:r>
              <a:rPr lang="en-GB" sz="1250" dirty="0" smtClean="0"/>
              <a:t>and powerful advertisement </a:t>
            </a:r>
            <a:r>
              <a:rPr lang="en-GB" sz="1250" dirty="0"/>
              <a:t>channel that might rival the influence of television </a:t>
            </a:r>
            <a:r>
              <a:rPr lang="en-GB" sz="1250" dirty="0" smtClean="0"/>
              <a:t>advertisement. Now</a:t>
            </a:r>
            <a:r>
              <a:rPr lang="en-GB" sz="1250" dirty="0"/>
              <a:t>, </a:t>
            </a:r>
            <a:r>
              <a:rPr lang="en-GB" sz="1250" dirty="0" smtClean="0"/>
              <a:t>the business world is </a:t>
            </a:r>
            <a:r>
              <a:rPr lang="en-GB" sz="1250" dirty="0"/>
              <a:t>effectively using social media sites to advertise their products </a:t>
            </a:r>
            <a:r>
              <a:rPr lang="en-GB" sz="1250" dirty="0" smtClean="0"/>
              <a:t>and services and </a:t>
            </a:r>
            <a:r>
              <a:rPr lang="en-GB" sz="1250" dirty="0"/>
              <a:t>to gather useful information which they can use </a:t>
            </a:r>
            <a:r>
              <a:rPr lang="en-GB" sz="1250" dirty="0" smtClean="0"/>
              <a:t>for their </a:t>
            </a:r>
            <a:r>
              <a:rPr lang="en-GB" sz="1250" dirty="0"/>
              <a:t>marketing strategies.</a:t>
            </a:r>
          </a:p>
          <a:p>
            <a:r>
              <a:rPr lang="en-GB" sz="1250" dirty="0"/>
              <a:t>For instance, </a:t>
            </a:r>
            <a:r>
              <a:rPr lang="en-GB" sz="1250" dirty="0" smtClean="0"/>
              <a:t>the business world </a:t>
            </a:r>
            <a:r>
              <a:rPr lang="en-GB" sz="1250" dirty="0"/>
              <a:t>can use social media sites to perform a low cost </a:t>
            </a:r>
            <a:r>
              <a:rPr lang="en-GB" sz="1250" dirty="0" smtClean="0"/>
              <a:t>survey campaign and never has </a:t>
            </a:r>
            <a:r>
              <a:rPr lang="en-GB" sz="1250" dirty="0"/>
              <a:t>surveying been as cost </a:t>
            </a:r>
            <a:r>
              <a:rPr lang="en-GB" sz="1250" dirty="0" smtClean="0"/>
              <a:t>effective. Moreover</a:t>
            </a:r>
            <a:r>
              <a:rPr lang="en-GB" sz="1250" dirty="0"/>
              <a:t>, social media sites </a:t>
            </a:r>
            <a:r>
              <a:rPr lang="en-GB" sz="1250" dirty="0" smtClean="0"/>
              <a:t>allow businesses </a:t>
            </a:r>
            <a:r>
              <a:rPr lang="en-GB" sz="1250" dirty="0"/>
              <a:t>to reach more people than ever </a:t>
            </a:r>
            <a:r>
              <a:rPr lang="en-GB" sz="1250" dirty="0" smtClean="0"/>
              <a:t>before. But </a:t>
            </a:r>
            <a:r>
              <a:rPr lang="en-GB" sz="1250" dirty="0"/>
              <a:t>for a social media site to serve its purpose, one must know how to use it properly. </a:t>
            </a:r>
            <a:r>
              <a:rPr lang="en-GB" sz="1250" dirty="0" smtClean="0"/>
              <a:t>Social </a:t>
            </a:r>
            <a:r>
              <a:rPr lang="en-GB" sz="1250" dirty="0"/>
              <a:t>media is a double-edged sword. If wielded correctly, it can propel </a:t>
            </a:r>
            <a:r>
              <a:rPr lang="en-GB" sz="1250" dirty="0" smtClean="0"/>
              <a:t>your business </a:t>
            </a:r>
            <a:r>
              <a:rPr lang="en-GB" sz="1250" dirty="0"/>
              <a:t>upwards. If used wrongly, the effect can be the opposite</a:t>
            </a:r>
            <a:r>
              <a:rPr lang="en-GB" sz="1250" dirty="0" smtClean="0"/>
              <a:t>.</a:t>
            </a:r>
          </a:p>
          <a:p>
            <a:pPr marL="109728" indent="0">
              <a:buNone/>
            </a:pPr>
            <a:r>
              <a:rPr lang="en-GB" sz="1250" b="1" dirty="0" smtClean="0"/>
              <a:t>Task 1 – P1.1 –</a:t>
            </a:r>
            <a:r>
              <a:rPr lang="en-GB" sz="1250" dirty="0" smtClean="0"/>
              <a:t> Using three quantified examples, define and explain what is meant by the term Social Media.</a:t>
            </a:r>
            <a:endParaRPr lang="en-GB" sz="1250" dirty="0"/>
          </a:p>
        </p:txBody>
      </p:sp>
      <p:sp>
        <p:nvSpPr>
          <p:cNvPr id="3" name="Title 2"/>
          <p:cNvSpPr>
            <a:spLocks noGrp="1"/>
          </p:cNvSpPr>
          <p:nvPr>
            <p:ph type="title"/>
          </p:nvPr>
        </p:nvSpPr>
        <p:spPr>
          <a:xfrm>
            <a:off x="230832" y="116632"/>
            <a:ext cx="8733656" cy="648072"/>
          </a:xfrm>
        </p:spPr>
        <p:txBody>
          <a:bodyPr>
            <a:noAutofit/>
          </a:bodyPr>
          <a:lstStyle/>
          <a:p>
            <a:r>
              <a:rPr lang="en-GB" sz="2800" dirty="0" smtClean="0"/>
              <a:t>P1.1 - Social Media – Concept and Definition</a:t>
            </a:r>
            <a:endParaRPr lang="en-GB" sz="2800" dirty="0"/>
          </a:p>
        </p:txBody>
      </p:sp>
    </p:spTree>
    <p:extLst>
      <p:ext uri="{BB962C8B-B14F-4D97-AF65-F5344CB8AC3E}">
        <p14:creationId xmlns:p14="http://schemas.microsoft.com/office/powerpoint/2010/main" val="848337104"/>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643998" cy="5472608"/>
          </a:xfrm>
        </p:spPr>
        <p:txBody>
          <a:bodyPr>
            <a:noAutofit/>
          </a:bodyPr>
          <a:lstStyle/>
          <a:p>
            <a:r>
              <a:rPr lang="en-GB" sz="1400" dirty="0" smtClean="0"/>
              <a:t>Social Media, like the Internet can be tamed to devices with each different Platform limiting down what we see, how we see it and what task it performs. Social media linked through external and internal systems within businesses allows for sharing of information, limiting down how customers access that affect the way the information is seen and read.</a:t>
            </a:r>
          </a:p>
          <a:p>
            <a:r>
              <a:rPr lang="en-GB" sz="1400" b="1" dirty="0" smtClean="0"/>
              <a:t>Internet –</a:t>
            </a:r>
            <a:r>
              <a:rPr lang="en-GB" sz="1400" dirty="0" smtClean="0"/>
              <a:t> The widest medium for social networking and most accessible with the right name </a:t>
            </a:r>
            <a:r>
              <a:rPr lang="en-GB" sz="1400" dirty="0"/>
              <a:t>and </a:t>
            </a:r>
            <a:r>
              <a:rPr lang="en-GB" sz="1400" dirty="0" smtClean="0"/>
              <a:t>password. It is also the most untethered version, prone to the abuse and threat. This is what we are used to when we think of Social Media, our Facebook, MySpace, </a:t>
            </a:r>
            <a:r>
              <a:rPr lang="en-GB" sz="1400" dirty="0"/>
              <a:t>T</a:t>
            </a:r>
            <a:r>
              <a:rPr lang="en-GB" sz="1400" dirty="0" smtClean="0"/>
              <a:t>witter, Flickr etc. The location dictates the restrictions and for most internet based media sites there is </a:t>
            </a:r>
            <a:r>
              <a:rPr lang="en-GB" sz="1400" dirty="0"/>
              <a:t>little restrictions. </a:t>
            </a:r>
            <a:r>
              <a:rPr lang="en-GB" sz="1400" dirty="0" smtClean="0"/>
              <a:t>As the most publically available medium this means that these sites and this form is available on a global basis with the removal of privacy </a:t>
            </a:r>
            <a:r>
              <a:rPr lang="en-GB" sz="1400" dirty="0"/>
              <a:t>laws, </a:t>
            </a:r>
            <a:r>
              <a:rPr lang="en-GB" sz="1400" dirty="0" smtClean="0"/>
              <a:t>Country boundaries. As the Internet is not restricted to size, speed and capacity, sites such as YouTube, Tumblr and Flickr are not restricted in the amount of content.</a:t>
            </a:r>
          </a:p>
          <a:p>
            <a:r>
              <a:rPr lang="en-GB" sz="1400" b="1" dirty="0" smtClean="0"/>
              <a:t>Intranet </a:t>
            </a:r>
            <a:r>
              <a:rPr lang="en-GB" sz="1400" dirty="0" smtClean="0"/>
              <a:t>– Restricting down the location to an internal network means restricting down the possibility of abuse. Intranets are purely internal to a system, like a school network drive, running off a website, controlled by a server, managed by a network administrator. These can take the form of blogs, wikis, responsive pages where students or staff can share ideas, work, track progress etc. </a:t>
            </a:r>
          </a:p>
          <a:p>
            <a:r>
              <a:rPr lang="en-GB" sz="1400" b="1" dirty="0" smtClean="0"/>
              <a:t>VLE </a:t>
            </a:r>
            <a:r>
              <a:rPr lang="en-GB" sz="1400" dirty="0" smtClean="0"/>
              <a:t>-  This is the </a:t>
            </a:r>
            <a:r>
              <a:rPr lang="en-GB" sz="1400" dirty="0"/>
              <a:t>higher level of </a:t>
            </a:r>
            <a:r>
              <a:rPr lang="en-GB" sz="1400" dirty="0" smtClean="0"/>
              <a:t>restriction on a site. Examples include Moodle and </a:t>
            </a:r>
            <a:r>
              <a:rPr lang="en-GB" sz="1400" dirty="0" err="1" smtClean="0"/>
              <a:t>LPPlus</a:t>
            </a:r>
            <a:r>
              <a:rPr lang="en-GB" sz="1400" dirty="0" smtClean="0"/>
              <a:t>. Within these adaptable sites on an internal system the user can access materials set for them by the establishment. Online quizzes, blogs and wikis are common as well as pages for resources, online marking, uploading and downloading of pre-set materials etc. </a:t>
            </a:r>
          </a:p>
          <a:p>
            <a:pPr marL="109728" indent="0">
              <a:buNone/>
            </a:pPr>
            <a:r>
              <a:rPr lang="en-GB" sz="1400" b="1" dirty="0"/>
              <a:t>Task </a:t>
            </a:r>
            <a:r>
              <a:rPr lang="en-GB" sz="1400" b="1" dirty="0" smtClean="0"/>
              <a:t>2 </a:t>
            </a:r>
            <a:r>
              <a:rPr lang="en-GB" sz="1400" b="1" dirty="0"/>
              <a:t>– </a:t>
            </a:r>
            <a:r>
              <a:rPr lang="en-GB" sz="1400" b="1" dirty="0" smtClean="0"/>
              <a:t>P1.2 </a:t>
            </a:r>
            <a:r>
              <a:rPr lang="en-GB" sz="1400" b="1" dirty="0"/>
              <a:t>–</a:t>
            </a:r>
            <a:r>
              <a:rPr lang="en-GB" sz="1400" dirty="0"/>
              <a:t> Using </a:t>
            </a:r>
            <a:r>
              <a:rPr lang="en-GB" sz="1400" dirty="0" smtClean="0"/>
              <a:t>examples</a:t>
            </a:r>
            <a:r>
              <a:rPr lang="en-GB" sz="1400" dirty="0"/>
              <a:t>, define and explain </a:t>
            </a:r>
            <a:r>
              <a:rPr lang="en-GB" sz="1400" dirty="0" smtClean="0"/>
              <a:t>the Platform hardware for Social Media interaction and define the advantages and disadvantages of each platform in terms of availability, security and ease of use.</a:t>
            </a:r>
            <a:endParaRPr lang="en-GB" sz="1400" dirty="0"/>
          </a:p>
          <a:p>
            <a:endParaRPr lang="en-GB" sz="1400" dirty="0"/>
          </a:p>
        </p:txBody>
      </p:sp>
      <p:sp>
        <p:nvSpPr>
          <p:cNvPr id="2" name="Title 1"/>
          <p:cNvSpPr>
            <a:spLocks noGrp="1"/>
          </p:cNvSpPr>
          <p:nvPr>
            <p:ph type="title"/>
          </p:nvPr>
        </p:nvSpPr>
        <p:spPr>
          <a:xfrm>
            <a:off x="251520" y="112952"/>
            <a:ext cx="8640960" cy="723760"/>
          </a:xfrm>
        </p:spPr>
        <p:txBody>
          <a:bodyPr>
            <a:normAutofit/>
          </a:bodyPr>
          <a:lstStyle/>
          <a:p>
            <a:r>
              <a:rPr lang="en-GB" sz="3200" dirty="0" smtClean="0"/>
              <a:t>P1.2 </a:t>
            </a:r>
            <a:r>
              <a:rPr lang="en-GB" sz="3200" dirty="0"/>
              <a:t>- Social Media – </a:t>
            </a:r>
            <a:r>
              <a:rPr lang="en-GB" sz="3200" dirty="0" smtClean="0"/>
              <a:t>Platforms</a:t>
            </a:r>
            <a:endParaRPr lang="en-US" sz="2900" dirty="0"/>
          </a:p>
        </p:txBody>
      </p:sp>
    </p:spTree>
    <p:extLst>
      <p:ext uri="{BB962C8B-B14F-4D97-AF65-F5344CB8AC3E}">
        <p14:creationId xmlns:p14="http://schemas.microsoft.com/office/powerpoint/2010/main" val="120124778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643998" cy="5472608"/>
          </a:xfrm>
        </p:spPr>
        <p:txBody>
          <a:bodyPr>
            <a:noAutofit/>
          </a:bodyPr>
          <a:lstStyle/>
          <a:p>
            <a:r>
              <a:rPr lang="en-GB" sz="1400" dirty="0" smtClean="0"/>
              <a:t>For a long time the only available method of accessing social media sites was via a computer. Apple of PC was the difficult choice each with an issue. Now with Smart Phones, the rise of Tablets, and the spiralling use of social media sites.</a:t>
            </a:r>
          </a:p>
          <a:p>
            <a:r>
              <a:rPr lang="en-GB" sz="1400" b="1" dirty="0" smtClean="0"/>
              <a:t>Computer</a:t>
            </a:r>
            <a:r>
              <a:rPr lang="en-GB" sz="1400" dirty="0" smtClean="0"/>
              <a:t> – This is unrestricted in the availability of access to Social media Sites. Additional software is necessary for certain applications like Twitter and is not as invasive as other methods like Phone and Tablet. Systems are constructed from these, accounts stored on these, control methods managed from these but other than sites such as Facebook and Flickr, the uploaded information tends to be from other media. The biggest benefit is screen resolution, the</a:t>
            </a:r>
            <a:r>
              <a:rPr lang="en-GB" sz="1400" dirty="0"/>
              <a:t> </a:t>
            </a:r>
            <a:r>
              <a:rPr lang="en-GB" sz="1400" dirty="0" smtClean="0"/>
              <a:t>default </a:t>
            </a:r>
            <a:r>
              <a:rPr lang="en-GB" sz="1400" dirty="0"/>
              <a:t>size of a created media site is a computer </a:t>
            </a:r>
            <a:r>
              <a:rPr lang="en-GB" sz="1400" dirty="0" smtClean="0"/>
              <a:t>screen</a:t>
            </a:r>
            <a:r>
              <a:rPr lang="en-GB" sz="1400" dirty="0"/>
              <a:t>.</a:t>
            </a:r>
            <a:endParaRPr lang="en-GB" sz="1400" dirty="0" smtClean="0"/>
          </a:p>
          <a:p>
            <a:r>
              <a:rPr lang="en-GB" sz="1400" b="1" dirty="0" smtClean="0"/>
              <a:t>Tablet</a:t>
            </a:r>
            <a:r>
              <a:rPr lang="en-GB" sz="1400" dirty="0" smtClean="0"/>
              <a:t> – Almost all social media sites are available on any tablet as long as they are Windows, Android of IOS based. Each popular site has been adapted for these mediums simply because of the availability and simplicity of use. Unlike PC’s these come in the form of Apps, reduced versions of the software that restricts scrolling, limits the number of images on screen at one time and sometimes cost per usage. Because the screen resolution is better than Phones, the intrusive nature of media sites on tablets is more pervasive.</a:t>
            </a:r>
          </a:p>
          <a:p>
            <a:r>
              <a:rPr lang="en-GB" sz="1400" b="1" dirty="0" smtClean="0"/>
              <a:t>Phone</a:t>
            </a:r>
            <a:r>
              <a:rPr lang="en-GB" sz="1400" dirty="0" smtClean="0"/>
              <a:t> – Similar to Tablets, apps on Smartphones were designed specifically for these. There can be a slight compatibility between OS’s but generally the availability on Phones is almost as intrusive. Screen sizes and readability is the common issue, but the Apps are geared for periodic update or forced update because of the availability of network, cost and connection times.</a:t>
            </a:r>
          </a:p>
          <a:p>
            <a:r>
              <a:rPr lang="en-GB" sz="1400" b="1" dirty="0"/>
              <a:t>Task 2 – P1.2 –</a:t>
            </a:r>
            <a:r>
              <a:rPr lang="en-GB" sz="1400" dirty="0"/>
              <a:t> Using examples, define and explain the </a:t>
            </a:r>
            <a:r>
              <a:rPr lang="en-GB" sz="1400" dirty="0" smtClean="0"/>
              <a:t>accessible </a:t>
            </a:r>
            <a:r>
              <a:rPr lang="en-GB" sz="1400" dirty="0"/>
              <a:t>hardware for Social Media interaction and define the advantages and disadvantages of each platform in terms of availability, security and ease of use.</a:t>
            </a:r>
          </a:p>
          <a:p>
            <a:r>
              <a:rPr lang="en-GB" sz="1400" dirty="0" smtClean="0"/>
              <a:t> </a:t>
            </a:r>
            <a:endParaRPr lang="en-GB" sz="1400" dirty="0"/>
          </a:p>
        </p:txBody>
      </p:sp>
      <p:sp>
        <p:nvSpPr>
          <p:cNvPr id="2" name="Title 1"/>
          <p:cNvSpPr>
            <a:spLocks noGrp="1"/>
          </p:cNvSpPr>
          <p:nvPr>
            <p:ph type="title"/>
          </p:nvPr>
        </p:nvSpPr>
        <p:spPr>
          <a:xfrm>
            <a:off x="251520" y="112952"/>
            <a:ext cx="8640960" cy="651752"/>
          </a:xfrm>
        </p:spPr>
        <p:txBody>
          <a:bodyPr>
            <a:normAutofit/>
          </a:bodyPr>
          <a:lstStyle/>
          <a:p>
            <a:r>
              <a:rPr lang="en-GB" sz="3200" dirty="0" smtClean="0"/>
              <a:t>P1.2 </a:t>
            </a:r>
            <a:r>
              <a:rPr lang="en-GB" sz="3200" dirty="0"/>
              <a:t>- Social Media – </a:t>
            </a:r>
            <a:r>
              <a:rPr lang="en-GB" sz="3200" dirty="0" smtClean="0"/>
              <a:t>Access Methods</a:t>
            </a:r>
            <a:endParaRPr lang="en-US" sz="2900" dirty="0"/>
          </a:p>
        </p:txBody>
      </p:sp>
    </p:spTree>
    <p:extLst>
      <p:ext uri="{BB962C8B-B14F-4D97-AF65-F5344CB8AC3E}">
        <p14:creationId xmlns:p14="http://schemas.microsoft.com/office/powerpoint/2010/main" val="60608258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784976" cy="5544616"/>
          </a:xfrm>
        </p:spPr>
        <p:txBody>
          <a:bodyPr>
            <a:noAutofit/>
          </a:bodyPr>
          <a:lstStyle/>
          <a:p>
            <a:pPr marL="177800" indent="-163513"/>
            <a:r>
              <a:rPr lang="en-GB" sz="1500" b="1" dirty="0" smtClean="0"/>
              <a:t>Social Networking </a:t>
            </a:r>
            <a:r>
              <a:rPr lang="en-GB" sz="1500" dirty="0" smtClean="0"/>
              <a:t>sites such  as </a:t>
            </a:r>
            <a:r>
              <a:rPr lang="en-GB" sz="1500" b="1" dirty="0" smtClean="0"/>
              <a:t>Facebook</a:t>
            </a:r>
            <a:r>
              <a:rPr lang="en-GB" sz="1500" dirty="0" smtClean="0"/>
              <a:t> </a:t>
            </a:r>
            <a:r>
              <a:rPr lang="en-GB" sz="1500" dirty="0"/>
              <a:t>may be one of the first </a:t>
            </a:r>
            <a:r>
              <a:rPr lang="en-GB" sz="1500" dirty="0" smtClean="0"/>
              <a:t/>
            </a:r>
            <a:br>
              <a:rPr lang="en-GB" sz="1500" dirty="0" smtClean="0"/>
            </a:br>
            <a:r>
              <a:rPr lang="en-GB" sz="1500" dirty="0" smtClean="0"/>
              <a:t>sites </a:t>
            </a:r>
            <a:r>
              <a:rPr lang="en-GB" sz="1500" dirty="0"/>
              <a:t>you think of when </a:t>
            </a:r>
            <a:r>
              <a:rPr lang="en-GB" sz="1500" dirty="0" smtClean="0"/>
              <a:t>users consider deepening their </a:t>
            </a:r>
            <a:r>
              <a:rPr lang="en-GB" sz="1500" dirty="0"/>
              <a:t>digital </a:t>
            </a:r>
            <a:r>
              <a:rPr lang="en-GB" sz="1500" dirty="0" smtClean="0"/>
              <a:t/>
            </a:r>
            <a:br>
              <a:rPr lang="en-GB" sz="1500" dirty="0" smtClean="0"/>
            </a:br>
            <a:r>
              <a:rPr lang="en-GB" sz="1500" dirty="0" smtClean="0"/>
              <a:t>experience </a:t>
            </a:r>
            <a:r>
              <a:rPr lang="en-GB" sz="1500" dirty="0"/>
              <a:t>as either an individual </a:t>
            </a:r>
            <a:r>
              <a:rPr lang="en-GB" sz="1500" dirty="0" smtClean="0"/>
              <a:t>or </a:t>
            </a:r>
            <a:r>
              <a:rPr lang="en-GB" sz="1500" dirty="0"/>
              <a:t>a </a:t>
            </a:r>
            <a:r>
              <a:rPr lang="en-GB" sz="1500" dirty="0" smtClean="0"/>
              <a:t>business. According </a:t>
            </a:r>
            <a:r>
              <a:rPr lang="en-GB" sz="1500" dirty="0"/>
              <a:t>to </a:t>
            </a:r>
            <a:r>
              <a:rPr lang="en-GB" sz="1500" dirty="0" smtClean="0"/>
              <a:t/>
            </a:r>
            <a:br>
              <a:rPr lang="en-GB" sz="1500" dirty="0" smtClean="0"/>
            </a:br>
            <a:r>
              <a:rPr lang="en-GB" sz="1500" dirty="0" smtClean="0"/>
              <a:t>statistics </a:t>
            </a:r>
            <a:r>
              <a:rPr lang="en-GB" sz="1500" dirty="0"/>
              <a:t>on </a:t>
            </a:r>
            <a:r>
              <a:rPr lang="en-GB" sz="1500" dirty="0">
                <a:hlinkClick r:id="rId2"/>
              </a:rPr>
              <a:t>AllFacebook </a:t>
            </a:r>
            <a:r>
              <a:rPr lang="en-GB" sz="1500" dirty="0"/>
              <a:t>– </a:t>
            </a:r>
            <a:r>
              <a:rPr lang="en-GB" sz="1500" dirty="0" smtClean="0"/>
              <a:t> an </a:t>
            </a:r>
            <a:r>
              <a:rPr lang="en-GB" sz="1500" dirty="0"/>
              <a:t>average </a:t>
            </a:r>
            <a:r>
              <a:rPr lang="en-GB" sz="1500" dirty="0" smtClean="0"/>
              <a:t>user </a:t>
            </a:r>
            <a:r>
              <a:rPr lang="en-GB" sz="1500" dirty="0"/>
              <a:t>spends just </a:t>
            </a:r>
            <a:r>
              <a:rPr lang="en-GB" sz="1500" dirty="0" smtClean="0"/>
              <a:t>less than </a:t>
            </a:r>
            <a:br>
              <a:rPr lang="en-GB" sz="1500" dirty="0" smtClean="0"/>
            </a:br>
            <a:r>
              <a:rPr lang="en-GB" sz="1500" dirty="0" smtClean="0"/>
              <a:t>seven </a:t>
            </a:r>
            <a:r>
              <a:rPr lang="en-GB" sz="1500" dirty="0"/>
              <a:t>hours a </a:t>
            </a:r>
            <a:r>
              <a:rPr lang="en-GB" sz="1500" dirty="0" smtClean="0"/>
              <a:t>month on </a:t>
            </a:r>
            <a:r>
              <a:rPr lang="en-GB" sz="1500" dirty="0"/>
              <a:t>the site, </a:t>
            </a:r>
            <a:r>
              <a:rPr lang="en-GB" sz="1500" dirty="0" smtClean="0"/>
              <a:t>updating their </a:t>
            </a:r>
            <a:r>
              <a:rPr lang="en-GB" sz="1500" dirty="0"/>
              <a:t>status, </a:t>
            </a:r>
            <a:r>
              <a:rPr lang="en-GB" sz="1500" dirty="0" smtClean="0"/>
              <a:t>connecting  </a:t>
            </a:r>
            <a:br>
              <a:rPr lang="en-GB" sz="1500" dirty="0" smtClean="0"/>
            </a:br>
            <a:r>
              <a:rPr lang="en-GB" sz="1500" dirty="0" smtClean="0"/>
              <a:t>with </a:t>
            </a:r>
            <a:r>
              <a:rPr lang="en-GB" sz="1500" dirty="0"/>
              <a:t>friends and family </a:t>
            </a:r>
            <a:r>
              <a:rPr lang="en-GB" sz="1500" dirty="0" smtClean="0"/>
              <a:t>members, liking pictures</a:t>
            </a:r>
            <a:r>
              <a:rPr lang="en-GB" sz="1500" dirty="0"/>
              <a:t>, and </a:t>
            </a:r>
            <a:r>
              <a:rPr lang="en-GB" sz="1500" dirty="0" smtClean="0"/>
              <a:t>skimming </a:t>
            </a:r>
            <a:r>
              <a:rPr lang="en-GB" sz="1500" dirty="0"/>
              <a:t>for </a:t>
            </a:r>
            <a:r>
              <a:rPr lang="en-GB" sz="1500" dirty="0" smtClean="0"/>
              <a:t/>
            </a:r>
            <a:br>
              <a:rPr lang="en-GB" sz="1500" dirty="0" smtClean="0"/>
            </a:br>
            <a:r>
              <a:rPr lang="en-GB" sz="1500" dirty="0" smtClean="0"/>
              <a:t>news from </a:t>
            </a:r>
            <a:r>
              <a:rPr lang="en-GB" sz="1500" dirty="0"/>
              <a:t>their </a:t>
            </a:r>
            <a:r>
              <a:rPr lang="en-GB" sz="1500" dirty="0" smtClean="0"/>
              <a:t>favourite </a:t>
            </a:r>
            <a:r>
              <a:rPr lang="en-GB" sz="1500" dirty="0"/>
              <a:t>brands </a:t>
            </a:r>
            <a:r>
              <a:rPr lang="en-GB" sz="1500" dirty="0" smtClean="0"/>
              <a:t>and businesses</a:t>
            </a:r>
            <a:r>
              <a:rPr lang="en-GB" sz="1500" dirty="0"/>
              <a:t>. This </a:t>
            </a:r>
            <a:r>
              <a:rPr lang="en-GB" sz="1500" dirty="0" smtClean="0"/>
              <a:t>is </a:t>
            </a:r>
            <a:r>
              <a:rPr lang="en-GB" sz="1500" dirty="0"/>
              <a:t>more than </a:t>
            </a:r>
            <a:r>
              <a:rPr lang="en-GB" sz="1500" dirty="0" smtClean="0"/>
              <a:t/>
            </a:r>
            <a:br>
              <a:rPr lang="en-GB" sz="1500" dirty="0" smtClean="0"/>
            </a:br>
            <a:r>
              <a:rPr lang="en-GB" sz="1500" dirty="0" smtClean="0"/>
              <a:t>any </a:t>
            </a:r>
            <a:r>
              <a:rPr lang="en-GB" sz="1500" dirty="0"/>
              <a:t>other </a:t>
            </a:r>
            <a:r>
              <a:rPr lang="en-GB" sz="1500" dirty="0" smtClean="0"/>
              <a:t>platform.</a:t>
            </a:r>
          </a:p>
          <a:p>
            <a:pPr marL="177800" indent="-163513"/>
            <a:r>
              <a:rPr lang="en-GB" sz="1500" dirty="0" smtClean="0"/>
              <a:t>Facebook </a:t>
            </a:r>
            <a:r>
              <a:rPr lang="en-GB" sz="1500" dirty="0"/>
              <a:t>is the first </a:t>
            </a:r>
            <a:r>
              <a:rPr lang="en-GB" sz="1500" dirty="0" smtClean="0"/>
              <a:t>online site </a:t>
            </a:r>
            <a:r>
              <a:rPr lang="en-GB" sz="1500" dirty="0"/>
              <a:t>that many users visit to start their </a:t>
            </a:r>
            <a:r>
              <a:rPr lang="en-GB" sz="1500" dirty="0" smtClean="0"/>
              <a:t/>
            </a:r>
            <a:br>
              <a:rPr lang="en-GB" sz="1500" dirty="0" smtClean="0"/>
            </a:br>
            <a:r>
              <a:rPr lang="en-GB" sz="1500" dirty="0" smtClean="0"/>
              <a:t>day and the </a:t>
            </a:r>
            <a:r>
              <a:rPr lang="en-GB" sz="1500" dirty="0"/>
              <a:t>last one they click to </a:t>
            </a:r>
            <a:r>
              <a:rPr lang="en-GB" sz="1500" dirty="0" smtClean="0"/>
              <a:t>in the </a:t>
            </a:r>
            <a:r>
              <a:rPr lang="en-GB" sz="1500" dirty="0"/>
              <a:t>evening before shutting </a:t>
            </a:r>
            <a:r>
              <a:rPr lang="en-GB" sz="1500" dirty="0" smtClean="0"/>
              <a:t/>
            </a:r>
            <a:br>
              <a:rPr lang="en-GB" sz="1500" dirty="0" smtClean="0"/>
            </a:br>
            <a:r>
              <a:rPr lang="en-GB" sz="1500" dirty="0" smtClean="0"/>
              <a:t>everything down</a:t>
            </a:r>
            <a:r>
              <a:rPr lang="en-GB" sz="1500" dirty="0"/>
              <a:t>. </a:t>
            </a:r>
            <a:r>
              <a:rPr lang="en-GB" sz="1500" dirty="0" smtClean="0"/>
              <a:t>What </a:t>
            </a:r>
            <a:r>
              <a:rPr lang="en-GB" sz="1500" dirty="0"/>
              <a:t>this means to </a:t>
            </a:r>
            <a:r>
              <a:rPr lang="en-GB" sz="1500" dirty="0" smtClean="0"/>
              <a:t>businesses </a:t>
            </a:r>
            <a:r>
              <a:rPr lang="en-GB" sz="1500" dirty="0"/>
              <a:t>is </a:t>
            </a:r>
            <a:r>
              <a:rPr lang="en-GB" sz="1500" dirty="0" smtClean="0"/>
              <a:t>that Facebook </a:t>
            </a:r>
            <a:br>
              <a:rPr lang="en-GB" sz="1500" dirty="0" smtClean="0"/>
            </a:br>
            <a:r>
              <a:rPr lang="en-GB" sz="1500" dirty="0" smtClean="0"/>
              <a:t>offers </a:t>
            </a:r>
            <a:r>
              <a:rPr lang="en-GB" sz="1500" dirty="0"/>
              <a:t>a huge, </a:t>
            </a:r>
            <a:r>
              <a:rPr lang="en-GB" sz="1500" dirty="0" smtClean="0"/>
              <a:t>active potential </a:t>
            </a:r>
            <a:r>
              <a:rPr lang="en-GB" sz="1500" dirty="0"/>
              <a:t>audience </a:t>
            </a:r>
            <a:r>
              <a:rPr lang="en-GB" sz="1500" dirty="0" smtClean="0"/>
              <a:t>- </a:t>
            </a:r>
            <a:r>
              <a:rPr lang="en-GB" sz="1500" dirty="0"/>
              <a:t>and huge rewards </a:t>
            </a:r>
            <a:r>
              <a:rPr lang="en-GB" sz="1500" dirty="0" smtClean="0"/>
              <a:t>for any </a:t>
            </a:r>
            <a:br>
              <a:rPr lang="en-GB" sz="1500" dirty="0" smtClean="0"/>
            </a:br>
            <a:r>
              <a:rPr lang="en-GB" sz="1500" dirty="0" smtClean="0"/>
              <a:t>business </a:t>
            </a:r>
            <a:r>
              <a:rPr lang="en-GB" sz="1500" dirty="0"/>
              <a:t>that </a:t>
            </a:r>
            <a:r>
              <a:rPr lang="en-GB" sz="1500" dirty="0" smtClean="0"/>
              <a:t>knows </a:t>
            </a:r>
            <a:r>
              <a:rPr lang="en-GB" sz="1500" dirty="0"/>
              <a:t>how </a:t>
            </a:r>
            <a:r>
              <a:rPr lang="en-GB" sz="1500" dirty="0" smtClean="0"/>
              <a:t> to </a:t>
            </a:r>
            <a:r>
              <a:rPr lang="en-GB" sz="1500" dirty="0"/>
              <a:t>engage this </a:t>
            </a:r>
            <a:r>
              <a:rPr lang="en-GB" sz="1500" dirty="0" smtClean="0"/>
              <a:t>audience.</a:t>
            </a:r>
          </a:p>
          <a:p>
            <a:pPr marL="177800" indent="-163513"/>
            <a:r>
              <a:rPr lang="en-GB" sz="1500" dirty="0"/>
              <a:t>As of </a:t>
            </a:r>
            <a:r>
              <a:rPr lang="en-GB" sz="1500" dirty="0" smtClean="0"/>
              <a:t>Sept. </a:t>
            </a:r>
            <a:r>
              <a:rPr lang="en-GB" sz="1500" dirty="0"/>
              <a:t>2012, Facebook had more than </a:t>
            </a:r>
            <a:r>
              <a:rPr lang="en-GB" sz="1500" dirty="0" smtClean="0"/>
              <a:t>1bn </a:t>
            </a:r>
            <a:r>
              <a:rPr lang="en-GB" sz="1500" dirty="0"/>
              <a:t>active </a:t>
            </a:r>
            <a:r>
              <a:rPr lang="en-GB" sz="1500" dirty="0" smtClean="0"/>
              <a:t>users, </a:t>
            </a:r>
            <a:r>
              <a:rPr lang="en-GB" sz="1500" dirty="0"/>
              <a:t>If </a:t>
            </a:r>
            <a:r>
              <a:rPr lang="en-GB" sz="1500" dirty="0" smtClean="0"/>
              <a:t/>
            </a:r>
            <a:br>
              <a:rPr lang="en-GB" sz="1500" dirty="0" smtClean="0"/>
            </a:br>
            <a:r>
              <a:rPr lang="en-GB" sz="1500" dirty="0" smtClean="0"/>
              <a:t>Facebook was </a:t>
            </a:r>
            <a:r>
              <a:rPr lang="en-GB" sz="1500" dirty="0"/>
              <a:t>a country, </a:t>
            </a:r>
            <a:r>
              <a:rPr lang="en-GB" sz="1500" dirty="0" smtClean="0"/>
              <a:t>it would </a:t>
            </a:r>
            <a:r>
              <a:rPr lang="en-GB" sz="1500" dirty="0"/>
              <a:t>be the third-largest in </a:t>
            </a:r>
            <a:r>
              <a:rPr lang="en-GB" sz="1500" dirty="0" smtClean="0"/>
              <a:t>the </a:t>
            </a:r>
            <a:r>
              <a:rPr lang="en-GB" sz="1500" dirty="0"/>
              <a:t>world, </a:t>
            </a:r>
            <a:r>
              <a:rPr lang="en-GB" sz="1500" dirty="0" smtClean="0"/>
              <a:t/>
            </a:r>
            <a:br>
              <a:rPr lang="en-GB" sz="1500" dirty="0" smtClean="0"/>
            </a:br>
            <a:r>
              <a:rPr lang="en-GB" sz="1500" dirty="0" smtClean="0"/>
              <a:t>after </a:t>
            </a:r>
            <a:r>
              <a:rPr lang="en-GB" sz="1500" dirty="0"/>
              <a:t>China and </a:t>
            </a:r>
            <a:r>
              <a:rPr lang="en-GB" sz="1500" dirty="0" smtClean="0"/>
              <a:t>India</a:t>
            </a:r>
            <a:r>
              <a:rPr lang="en-GB" sz="1500" dirty="0"/>
              <a:t>.) Those </a:t>
            </a:r>
            <a:r>
              <a:rPr lang="en-GB" sz="1500" dirty="0" smtClean="0"/>
              <a:t>1bn users </a:t>
            </a:r>
            <a:r>
              <a:rPr lang="en-GB" sz="1500" dirty="0"/>
              <a:t>include </a:t>
            </a:r>
            <a:r>
              <a:rPr lang="en-GB" sz="1500" dirty="0" smtClean="0"/>
              <a:t>11m businesses </a:t>
            </a:r>
            <a:br>
              <a:rPr lang="en-GB" sz="1500" dirty="0" smtClean="0"/>
            </a:br>
            <a:r>
              <a:rPr lang="en-GB" sz="1500" dirty="0" smtClean="0"/>
              <a:t>with </a:t>
            </a:r>
            <a:r>
              <a:rPr lang="en-GB" sz="1500" dirty="0"/>
              <a:t>Facebook </a:t>
            </a:r>
            <a:r>
              <a:rPr lang="en-GB" sz="1500" dirty="0" smtClean="0"/>
              <a:t>pages</a:t>
            </a:r>
            <a:r>
              <a:rPr lang="en-GB" sz="1500" dirty="0"/>
              <a:t>, all of </a:t>
            </a:r>
            <a:r>
              <a:rPr lang="en-GB" sz="1500" dirty="0" smtClean="0"/>
              <a:t>which are </a:t>
            </a:r>
            <a:r>
              <a:rPr lang="en-GB" sz="1500" dirty="0"/>
              <a:t>striving </a:t>
            </a:r>
            <a:r>
              <a:rPr lang="en-GB" sz="1500" dirty="0" smtClean="0"/>
              <a:t>to </a:t>
            </a:r>
            <a:r>
              <a:rPr lang="en-GB" sz="1500" dirty="0"/>
              <a:t>strengthen </a:t>
            </a:r>
            <a:r>
              <a:rPr lang="en-GB" sz="1500" dirty="0" smtClean="0"/>
              <a:t/>
            </a:r>
            <a:br>
              <a:rPr lang="en-GB" sz="1500" dirty="0" smtClean="0"/>
            </a:br>
            <a:r>
              <a:rPr lang="en-GB" sz="1500" dirty="0" smtClean="0"/>
              <a:t>relationships </a:t>
            </a:r>
            <a:r>
              <a:rPr lang="en-GB" sz="1500" dirty="0"/>
              <a:t>with </a:t>
            </a:r>
            <a:r>
              <a:rPr lang="en-GB" sz="1500" dirty="0" smtClean="0"/>
              <a:t>their communities. Businesses </a:t>
            </a:r>
            <a:r>
              <a:rPr lang="en-GB" sz="1500" dirty="0"/>
              <a:t>use </a:t>
            </a:r>
            <a:r>
              <a:rPr lang="en-GB" sz="1500" dirty="0" smtClean="0"/>
              <a:t>their </a:t>
            </a:r>
            <a:r>
              <a:rPr lang="en-GB" sz="1500" dirty="0"/>
              <a:t>pages </a:t>
            </a:r>
            <a:r>
              <a:rPr lang="en-GB" sz="1500" dirty="0" smtClean="0"/>
              <a:t>primarily to:</a:t>
            </a:r>
            <a:endParaRPr lang="en-GB" sz="1500" dirty="0"/>
          </a:p>
          <a:p>
            <a:pPr marL="177800" indent="-163513"/>
            <a:r>
              <a:rPr lang="en-GB" sz="1500" b="1" dirty="0" smtClean="0"/>
              <a:t>Share </a:t>
            </a:r>
            <a:r>
              <a:rPr lang="en-GB" sz="1500" b="1" dirty="0"/>
              <a:t>pictures and </a:t>
            </a:r>
            <a:r>
              <a:rPr lang="en-GB" sz="1500" b="1" dirty="0" smtClean="0"/>
              <a:t>videos - </a:t>
            </a:r>
            <a:r>
              <a:rPr lang="en-GB" sz="1500" dirty="0"/>
              <a:t>Show and tell. Highlight events that are </a:t>
            </a:r>
            <a:r>
              <a:rPr lang="en-GB" sz="1500" dirty="0" smtClean="0"/>
              <a:t>happening around </a:t>
            </a:r>
            <a:r>
              <a:rPr lang="en-GB" sz="1500" dirty="0"/>
              <a:t>you, with </a:t>
            </a:r>
            <a:r>
              <a:rPr lang="en-GB" sz="1500" dirty="0" smtClean="0"/>
              <a:t>a </a:t>
            </a:r>
            <a:r>
              <a:rPr lang="en-GB" sz="1500" dirty="0"/>
              <a:t>company, or with </a:t>
            </a:r>
            <a:r>
              <a:rPr lang="en-GB" sz="1500" dirty="0" smtClean="0"/>
              <a:t>products</a:t>
            </a:r>
            <a:r>
              <a:rPr lang="en-GB" sz="1500" dirty="0"/>
              <a:t>. </a:t>
            </a:r>
            <a:r>
              <a:rPr lang="en-GB" sz="1500" dirty="0" smtClean="0"/>
              <a:t>Give your </a:t>
            </a:r>
            <a:r>
              <a:rPr lang="en-GB" sz="1500" dirty="0"/>
              <a:t>audience a sneak peek behind the scenes of your company, </a:t>
            </a:r>
            <a:r>
              <a:rPr lang="en-GB" sz="1500" dirty="0" smtClean="0"/>
              <a:t>and make </a:t>
            </a:r>
            <a:r>
              <a:rPr lang="en-GB" sz="1500" dirty="0"/>
              <a:t>them feel </a:t>
            </a:r>
            <a:r>
              <a:rPr lang="en-GB" sz="1500" dirty="0" smtClean="0"/>
              <a:t>important. Lisa Lehmann, of </a:t>
            </a:r>
            <a:r>
              <a:rPr lang="en-GB" sz="1500" dirty="0"/>
              <a:t>Studio </a:t>
            </a:r>
            <a:r>
              <a:rPr lang="en-GB" sz="1500" dirty="0" smtClean="0"/>
              <a:t>Jewellery, </a:t>
            </a:r>
            <a:r>
              <a:rPr lang="en-GB" sz="1500" dirty="0"/>
              <a:t>regularly uploads photos of her </a:t>
            </a:r>
            <a:r>
              <a:rPr lang="en-GB" sz="1500" dirty="0" smtClean="0"/>
              <a:t>jewellery - </a:t>
            </a:r>
            <a:r>
              <a:rPr lang="en-GB" sz="1500" dirty="0"/>
              <a:t>pieces </a:t>
            </a:r>
            <a:r>
              <a:rPr lang="en-GB" sz="1500" dirty="0" smtClean="0"/>
              <a:t>that she’s </a:t>
            </a:r>
            <a:r>
              <a:rPr lang="en-GB" sz="1500" dirty="0"/>
              <a:t>working on now and the ones </a:t>
            </a:r>
            <a:r>
              <a:rPr lang="en-GB" sz="1500" dirty="0" smtClean="0"/>
              <a:t>available </a:t>
            </a:r>
            <a:r>
              <a:rPr lang="en-GB" sz="1500" dirty="0"/>
              <a:t>for immediate </a:t>
            </a:r>
            <a:r>
              <a:rPr lang="en-GB" sz="1500" dirty="0" smtClean="0"/>
              <a:t>shipping.</a:t>
            </a:r>
            <a:endParaRPr lang="en-GB" sz="1500" dirty="0"/>
          </a:p>
        </p:txBody>
      </p:sp>
      <p:sp>
        <p:nvSpPr>
          <p:cNvPr id="2" name="Title 1"/>
          <p:cNvSpPr>
            <a:spLocks noGrp="1"/>
          </p:cNvSpPr>
          <p:nvPr>
            <p:ph type="title"/>
          </p:nvPr>
        </p:nvSpPr>
        <p:spPr>
          <a:xfrm>
            <a:off x="251520" y="112952"/>
            <a:ext cx="8640960" cy="579744"/>
          </a:xfrm>
        </p:spPr>
        <p:txBody>
          <a:bodyPr>
            <a:noAutofit/>
          </a:bodyPr>
          <a:lstStyle/>
          <a:p>
            <a:r>
              <a:rPr lang="en-GB" sz="2200" dirty="0" smtClean="0"/>
              <a:t>P1.3 </a:t>
            </a:r>
            <a:r>
              <a:rPr lang="en-GB" sz="2200" dirty="0"/>
              <a:t>- Technological developments </a:t>
            </a:r>
            <a:r>
              <a:rPr lang="en-GB" sz="2200" dirty="0" smtClean="0"/>
              <a:t>– Media and Service Types</a:t>
            </a:r>
            <a:endParaRPr lang="en-US" sz="2200"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068277" y="764704"/>
            <a:ext cx="1968219" cy="374441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845207410"/>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12920</TotalTime>
  <Words>9970</Words>
  <Application>Microsoft Office PowerPoint</Application>
  <PresentationFormat>On-screen Show (4:3)</PresentationFormat>
  <Paragraphs>289</Paragraphs>
  <Slides>38</Slides>
  <Notes>1</Notes>
  <HiddenSlides>0</HiddenSlides>
  <MMClips>0</MMClips>
  <ScaleCrop>false</ScaleCrop>
  <HeadingPairs>
    <vt:vector size="4" baseType="variant">
      <vt:variant>
        <vt:lpstr>Theme</vt:lpstr>
      </vt:variant>
      <vt:variant>
        <vt:i4>1</vt:i4>
      </vt:variant>
      <vt:variant>
        <vt:lpstr>Slide Titles</vt:lpstr>
      </vt:variant>
      <vt:variant>
        <vt:i4>38</vt:i4>
      </vt:variant>
    </vt:vector>
  </HeadingPairs>
  <TitlesOfParts>
    <vt:vector size="39" baseType="lpstr">
      <vt:lpstr>Concourse</vt:lpstr>
      <vt:lpstr>Unit 43</vt:lpstr>
      <vt:lpstr>Scenario</vt:lpstr>
      <vt:lpstr>LO1 - Assessment Criteria</vt:lpstr>
      <vt:lpstr>Assessment Criterion P1, M1 and D1 </vt:lpstr>
      <vt:lpstr>LO1 - Understand the concept of social media </vt:lpstr>
      <vt:lpstr>P1.1 - Social Media – Concept and Definition</vt:lpstr>
      <vt:lpstr>P1.2 - Social Media – Platforms</vt:lpstr>
      <vt:lpstr>P1.2 - Social Media – Access Methods</vt:lpstr>
      <vt:lpstr>P1.3 - Technological developments – Media and Service Types</vt:lpstr>
      <vt:lpstr>P1.3 - Technological developments – Media and Service Types</vt:lpstr>
      <vt:lpstr>P1.3 - Technological developments – Media and Service Types</vt:lpstr>
      <vt:lpstr>P1.3 - Technological developments – Media and Service Types</vt:lpstr>
      <vt:lpstr>P1.4 - Technological developments – Media and Service Types</vt:lpstr>
      <vt:lpstr>P1.4 - Technological developments – Media and Service Types</vt:lpstr>
      <vt:lpstr>P1.5 - Technological developments – Social News Sites</vt:lpstr>
      <vt:lpstr>P1.6 - Technological developments – Media and Photosharing</vt:lpstr>
      <vt:lpstr>P1.6 - Technological developments – Media and Photosharing</vt:lpstr>
      <vt:lpstr>P1.6 - Technological developments – Media and Photosharing</vt:lpstr>
      <vt:lpstr>P1.6 - Technological developments – Media and Photosharing</vt:lpstr>
      <vt:lpstr>P1.7 - Technological developments – Microblogging</vt:lpstr>
      <vt:lpstr>P1.7 - Technological developments – Microblogging</vt:lpstr>
      <vt:lpstr>P1.8 - Technological developments – Blogs and Wikis</vt:lpstr>
      <vt:lpstr>P1.8 - Technological developments – Blogs and Wikis</vt:lpstr>
      <vt:lpstr>P1.8 - Technological developments – Blogs and Wikis</vt:lpstr>
      <vt:lpstr>P1.8 - Technological developments – Blogs and Wikis</vt:lpstr>
      <vt:lpstr>P1.9 - Technological developments – Gamification</vt:lpstr>
      <vt:lpstr>P1.10 - Technological developments – Virtual Worlds</vt:lpstr>
      <vt:lpstr>M1.1 - Technological developments – Virtual Worlds</vt:lpstr>
      <vt:lpstr>D1.1 - Technological developments - Risks</vt:lpstr>
      <vt:lpstr>D1.1 - Technological developments - Risks</vt:lpstr>
      <vt:lpstr>D1.2 - Technological developments - Risks</vt:lpstr>
      <vt:lpstr>D1.2 - Technological developments - Risks</vt:lpstr>
      <vt:lpstr>D1.2 - Technological developments - Risks</vt:lpstr>
      <vt:lpstr>D1.3 - Technological developments - Risks</vt:lpstr>
      <vt:lpstr>D1.3 - Technological developments - Risks</vt:lpstr>
      <vt:lpstr>D1.3 - Technological developments - Risks</vt:lpstr>
      <vt:lpstr>P1, M1 and D1 – Assessment Criteria</vt:lpstr>
      <vt:lpstr>P1, M1 and D1 – Assessment Criteria</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341</cp:revision>
  <dcterms:created xsi:type="dcterms:W3CDTF">2010-12-28T13:51:34Z</dcterms:created>
  <dcterms:modified xsi:type="dcterms:W3CDTF">2013-12-30T17:20:22Z</dcterms:modified>
</cp:coreProperties>
</file>